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6" r:id="rId2"/>
  </p:sldMasterIdLst>
  <p:notesMasterIdLst>
    <p:notesMasterId r:id="rId15"/>
  </p:notesMasterIdLst>
  <p:sldIdLst>
    <p:sldId id="3228" r:id="rId3"/>
    <p:sldId id="270" r:id="rId4"/>
    <p:sldId id="548" r:id="rId5"/>
    <p:sldId id="3232" r:id="rId6"/>
    <p:sldId id="3233" r:id="rId7"/>
    <p:sldId id="3240" r:id="rId8"/>
    <p:sldId id="3241" r:id="rId9"/>
    <p:sldId id="3237" r:id="rId10"/>
    <p:sldId id="3235" r:id="rId11"/>
    <p:sldId id="3236" r:id="rId12"/>
    <p:sldId id="3239" r:id="rId13"/>
    <p:sldId id="3238" r:id="rId14"/>
  </p:sldIdLst>
  <p:sldSz cx="12192000" cy="6858000"/>
  <p:notesSz cx="6858000" cy="9144000"/>
  <p:custDataLst>
    <p:tags r:id="rId16"/>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9"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showAnimation="0"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A78C3"/>
    <a:srgbClr val="1A78C2"/>
    <a:srgbClr val="1B6299"/>
    <a:srgbClr val="8609AD"/>
    <a:srgbClr val="1C6299"/>
    <a:srgbClr val="1B6298"/>
    <a:srgbClr val="96C4D1"/>
    <a:srgbClr val="6F3A97"/>
    <a:srgbClr val="D7E0E6"/>
    <a:srgbClr val="286B9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471" autoAdjust="0"/>
    <p:restoredTop sz="76661"/>
  </p:normalViewPr>
  <p:slideViewPr>
    <p:cSldViewPr snapToGrid="0" showGuides="1">
      <p:cViewPr>
        <p:scale>
          <a:sx n="91" d="100"/>
          <a:sy n="91" d="100"/>
        </p:scale>
        <p:origin x="1360" y="-264"/>
      </p:cViewPr>
      <p:guideLst>
        <p:guide orient="horz" pos="2189"/>
        <p:guide pos="3840"/>
      </p:guideLst>
    </p:cSldViewPr>
  </p:slideViewPr>
  <p:notesTextViewPr>
    <p:cViewPr>
      <p:scale>
        <a:sx n="75" d="100"/>
        <a:sy n="75"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viewProps" Target="viewProp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tags" Target="tags/tag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5893C12-D317-442F-945E-D6517EECB5C8}" type="datetimeFigureOut">
              <a:rPr lang="zh-CN" altLang="en-US" smtClean="0"/>
              <a:t>2023/12/15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B933A62-8780-4CAA-8D19-25292B7F5684}"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B933A62-8780-4CAA-8D19-25292B7F5684}" type="slidenum">
              <a:rPr lang="zh-CN" altLang="en-US" smtClean="0"/>
              <a:t>2</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t>图6 在</a:t>
            </a:r>
            <a:r>
              <a:rPr lang="en" altLang="zh-CN" sz="1400" dirty="0">
                <a:solidFill>
                  <a:srgbClr val="000000"/>
                </a:solidFill>
                <a:effectLst/>
                <a:latin typeface="AdvOTcb88df00"/>
              </a:rPr>
              <a:t>neural-oligodendrocyte</a:t>
            </a:r>
            <a:r>
              <a:rPr lang="zh-CN" altLang="en-US" sz="1200" dirty="0"/>
              <a:t>细胞簇（编号1、4和14）中检测到的118个coDIU基因的功能分析。</a:t>
            </a:r>
            <a:endParaRPr lang="en-US" altLang="zh-CN" sz="1200" dirty="0"/>
          </a:p>
          <a:p>
            <a:r>
              <a:rPr lang="zh-CN" altLang="en-US" b="1" dirty="0"/>
              <a:t>a 用于下游功能分析的选择性簇的细胞类型表达模式</a:t>
            </a:r>
            <a:r>
              <a:rPr lang="zh-CN" altLang="en-US" sz="1200" dirty="0"/>
              <a:t>：神经元（簇1，绿色）、寡神经胶质细胞（簇14，橙色）或共享（簇4，紫色）。对于每个簇，计算所有转录本的细胞级均值，并将细胞均值汇总以获得全局细胞类型均值，由线表示。彩色区域对应于细胞类型均值±标准差。</a:t>
            </a:r>
            <a:endParaRPr lang="en-US" altLang="zh-CN" sz="1200" dirty="0"/>
          </a:p>
          <a:p>
            <a:r>
              <a:rPr lang="zh-CN" altLang="en-US" b="1" dirty="0"/>
              <a:t>b 功能多样性分析（FDA）结果。</a:t>
            </a:r>
            <a:endParaRPr lang="en-US" altLang="zh-CN" sz="1200" b="1" dirty="0"/>
          </a:p>
          <a:p>
            <a:r>
              <a:rPr lang="zh-CN" altLang="en-US" b="1" dirty="0"/>
              <a:t>c 三个神经-寡神经胶质簇（n =来自具有3′UTR变异性的coDIU基因的177个转录本同义体）中同义体的标准化3′UTR长度的小提琴图和箱线图</a:t>
            </a:r>
            <a:r>
              <a:rPr lang="zh-CN" altLang="en-US" sz="1200" dirty="0"/>
              <a:t>。通过将每个个体同义体的3′UTR长度除以该基因所有同义体的3′UTR长度之和来计算标准化长度。小提琴图表示密度分布。对于箱线图，方框表示中位数（中线），第25（Q1）和第75（Q3）百分位数（箱枢）；须表示min = Q1 − 1.5·四分位距（IQR）和max = Q3 + 1.5·IQR；点构成异常值。比较三组的显著性水平在相应的大括号上方标明（p值，威尔科克森检验，双侧）。NS：不显著。d Lrif1和e Stau2蛋白注释的tappAS视图。点颜色表示每个同义体的簇分配。</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t>11</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extLst>
      <p:ext uri="{BB962C8B-B14F-4D97-AF65-F5344CB8AC3E}">
        <p14:creationId xmlns:p14="http://schemas.microsoft.com/office/powerpoint/2010/main" val="30206214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t>在这项研究中，我们提出了一个名为</a:t>
            </a:r>
            <a:r>
              <a:rPr lang="en-US" altLang="zh-CN" sz="1200" dirty="0" err="1"/>
              <a:t>acorde</a:t>
            </a:r>
            <a:r>
              <a:rPr lang="zh-CN" altLang="en-US" sz="1200" dirty="0"/>
              <a:t>的端到端流程，用于生成异构体共表达网络并检测具有</a:t>
            </a:r>
            <a:r>
              <a:rPr lang="en-US" altLang="zh-CN" sz="1200" dirty="0" err="1"/>
              <a:t>coDIU</a:t>
            </a:r>
            <a:r>
              <a:rPr lang="zh-CN" altLang="en-US" sz="1200" dirty="0"/>
              <a:t>的基因，并将其应用于研究七种神经广泛的细胞类型</a:t>
            </a:r>
            <a:r>
              <a:rPr lang="en-US" altLang="zh-CN" sz="1200" dirty="0"/>
              <a:t>43</a:t>
            </a:r>
            <a:r>
              <a:rPr lang="zh-CN" altLang="en-US" sz="1200" dirty="0"/>
              <a:t>和来自独立数据集</a:t>
            </a:r>
            <a:r>
              <a:rPr lang="en-US" altLang="zh-CN" sz="1200" dirty="0"/>
              <a:t>44</a:t>
            </a:r>
            <a:r>
              <a:rPr lang="zh-CN" altLang="en-US" sz="1200" dirty="0"/>
              <a:t>的五种</a:t>
            </a:r>
            <a:r>
              <a:rPr lang="en-US" altLang="zh-CN" sz="1200" dirty="0"/>
              <a:t>GABA</a:t>
            </a:r>
            <a:r>
              <a:rPr lang="zh-CN" altLang="en-US" sz="1200" dirty="0"/>
              <a:t>能神经元亚型之间的异构体共表达。为此，我们利用了单细胞数据，实施了百分位相关性，这是一种旨在克服单细胞噪声和稀疏性并提供异构体到异构体相关性高置信度估计的度量标准。在这里，我们展示了百分位汇总的</a:t>
            </a:r>
            <a:r>
              <a:rPr lang="en-US" altLang="zh-CN" sz="1200" dirty="0"/>
              <a:t>Pearson</a:t>
            </a:r>
            <a:r>
              <a:rPr lang="zh-CN" altLang="en-US" sz="1200" dirty="0"/>
              <a:t>相关性优于经典和单细胞特定的相关性策略</a:t>
            </a:r>
            <a:r>
              <a:rPr lang="en-US" altLang="zh-CN" sz="1200" dirty="0"/>
              <a:t>57</a:t>
            </a:r>
            <a:r>
              <a:rPr lang="zh-CN" altLang="en-US" sz="1200" dirty="0"/>
              <a:t>，包括最近提出的比例方法，被认为是衡量单细胞数据中共表达的最佳替代方法之一</a:t>
            </a:r>
            <a:r>
              <a:rPr lang="en-US" altLang="zh-CN" sz="1200" dirty="0"/>
              <a:t>42</a:t>
            </a:r>
            <a:r>
              <a:rPr lang="zh-CN" altLang="en-US" sz="1200" dirty="0"/>
              <a:t>。此外，使用长读取定义的、功能注释的转录组使我们能够从异构体网络中获得生物学输出。发现</a:t>
            </a:r>
            <a:r>
              <a:rPr lang="en-US" altLang="zh-CN" sz="1200" dirty="0" err="1"/>
              <a:t>coDIU</a:t>
            </a:r>
            <a:r>
              <a:rPr lang="zh-CN" altLang="en-US" sz="1200" dirty="0"/>
              <a:t>基因在相同的生物学功能中富集，其中一些功能与仅报告为</a:t>
            </a:r>
            <a:r>
              <a:rPr lang="en-US" altLang="zh-CN" sz="1200" dirty="0"/>
              <a:t>DIU</a:t>
            </a:r>
            <a:r>
              <a:rPr lang="zh-CN" altLang="en-US" sz="1200" dirty="0"/>
              <a:t>的基因的富集结果相比是独特的。因此，基因间的异构体共表达似乎影响一些共享特定功能集的</a:t>
            </a:r>
            <a:r>
              <a:rPr lang="en-US" altLang="zh-CN" sz="1200" dirty="0"/>
              <a:t>DIU</a:t>
            </a:r>
            <a:r>
              <a:rPr lang="zh-CN" altLang="en-US" sz="1200" dirty="0"/>
              <a:t>基因的子集，这表明</a:t>
            </a:r>
            <a:r>
              <a:rPr lang="en-US" altLang="zh-CN" sz="1200" dirty="0" err="1"/>
              <a:t>coDIU</a:t>
            </a:r>
            <a:r>
              <a:rPr lang="zh-CN" altLang="en-US" sz="1200" dirty="0"/>
              <a:t>可能为一些细胞过程的额外复杂性层次提供了一种微调机制。我们的分析还揭示了与属于</a:t>
            </a:r>
            <a:r>
              <a:rPr lang="en-US" altLang="zh-CN" sz="1200" dirty="0"/>
              <a:t>DIU</a:t>
            </a:r>
            <a:r>
              <a:rPr lang="zh-CN" altLang="en-US" sz="1200" dirty="0"/>
              <a:t>基因的异构体相比，属于</a:t>
            </a:r>
            <a:r>
              <a:rPr lang="en-US" altLang="zh-CN" sz="1200" dirty="0" err="1"/>
              <a:t>coDIU</a:t>
            </a:r>
            <a:r>
              <a:rPr lang="zh-CN" altLang="en-US" sz="1200" dirty="0"/>
              <a:t>基因的异构体具有更高的功能多样性，这种效应与表达或长度差异无关。重要的是，这些变化影响了转录本和蛋白异构体的功能特性，突显了它们增加</a:t>
            </a:r>
            <a:r>
              <a:rPr lang="en-US" altLang="zh-CN" sz="1200" dirty="0" err="1"/>
              <a:t>coDIU</a:t>
            </a:r>
            <a:r>
              <a:rPr lang="zh-CN" altLang="en-US" sz="1200" dirty="0"/>
              <a:t>基因功能组合的全球能力。因此，生成异构体共表达的机制可以被看作是潜在的在通过选择性剪接产生的基因之间引起功能协同作用的源泉，从而导致共表达异构体之间的功能性质的同时变化。</a:t>
            </a:r>
            <a:endParaRPr lang="en-US" altLang="zh-CN" sz="1200" dirty="0"/>
          </a:p>
          <a:p>
            <a:endParaRPr lang="en-US" altLang="zh-CN" sz="1200" dirty="0"/>
          </a:p>
          <a:p>
            <a:r>
              <a:rPr lang="zh-CN" altLang="en-US" sz="1200" dirty="0"/>
              <a:t>为了展示</a:t>
            </a:r>
            <a:r>
              <a:rPr lang="en" altLang="zh-CN" sz="1200" dirty="0" err="1"/>
              <a:t>acorde</a:t>
            </a:r>
            <a:r>
              <a:rPr lang="zh-CN" altLang="en-US" sz="1200" dirty="0"/>
              <a:t>流程的强大功能，我们从神经数据集中选取了一些例子，展示了这种协同变化的发现。首先，我们发现了一种神经特有的</a:t>
            </a:r>
            <a:r>
              <a:rPr lang="en-US" altLang="zh-CN" sz="1200" dirty="0"/>
              <a:t>3′</a:t>
            </a:r>
            <a:r>
              <a:rPr lang="en" altLang="zh-CN" sz="1200" dirty="0"/>
              <a:t>UTR</a:t>
            </a:r>
            <a:r>
              <a:rPr lang="zh-CN" altLang="en" sz="1200" dirty="0"/>
              <a:t>（</a:t>
            </a:r>
            <a:r>
              <a:rPr lang="zh-CN" altLang="en-US" sz="1200" dirty="0"/>
              <a:t>基因的末端非编码区）共同延伸的模式，这与已有的文献一致。这种模式导致了重复次数、</a:t>
            </a:r>
            <a:r>
              <a:rPr lang="en" altLang="zh-CN" sz="1200" dirty="0" err="1"/>
              <a:t>Musashi</a:t>
            </a:r>
            <a:r>
              <a:rPr lang="zh-CN" altLang="en-US" sz="1200" dirty="0"/>
              <a:t>结合元件和</a:t>
            </a:r>
            <a:r>
              <a:rPr lang="en" altLang="zh-CN" sz="1200" dirty="0"/>
              <a:t>miRNA</a:t>
            </a:r>
            <a:r>
              <a:rPr lang="zh-CN" altLang="en-US" sz="1200" dirty="0"/>
              <a:t>结合位点在这些</a:t>
            </a:r>
            <a:r>
              <a:rPr lang="en" altLang="zh-CN" sz="1200" dirty="0"/>
              <a:t>UTR</a:t>
            </a:r>
            <a:r>
              <a:rPr lang="zh-CN" altLang="en-US" sz="1200" dirty="0"/>
              <a:t>中同时增加。此外，我们还描述了在不同细胞类型中激酶异构体的共同表达，这导致它们之间存在不同的功能特性，这表明存在一种通过剪接调节信号通路的协同作用。</a:t>
            </a:r>
          </a:p>
          <a:p>
            <a:endParaRPr lang="zh-CN" altLang="en-US" sz="1200" dirty="0"/>
          </a:p>
          <a:p>
            <a:r>
              <a:rPr lang="zh-CN" altLang="en-US" sz="1200" dirty="0"/>
              <a:t>总体而言，我们在功能分析中发现了有趣的结果，涉及到构成</a:t>
            </a:r>
            <a:r>
              <a:rPr lang="en" altLang="zh-CN" sz="1200" dirty="0" err="1"/>
              <a:t>coDIU</a:t>
            </a:r>
            <a:r>
              <a:rPr lang="zh-CN" altLang="en-US" sz="1200" dirty="0"/>
              <a:t>网络功能信号的生物学特性的多样性。我们发现</a:t>
            </a:r>
            <a:r>
              <a:rPr lang="en" altLang="zh-CN" sz="1200" dirty="0" err="1"/>
              <a:t>coDIU</a:t>
            </a:r>
            <a:r>
              <a:rPr lang="zh-CN" altLang="en-US" sz="1200" dirty="0"/>
              <a:t>基因参与了多种生物过程，并展示了在不同细胞类型中异构体表达的联合变化如何导致来自各种功能类别的特征差异性的包含。这些复杂的结果表明，基因的剪接和转录后调控机制可以改变共同表达的异构体中存在的大量功能特性，这可能有助于微调细胞的身份。</a:t>
            </a:r>
          </a:p>
          <a:p>
            <a:endParaRPr lang="zh-CN" altLang="en-US" sz="1200" dirty="0"/>
          </a:p>
          <a:p>
            <a:r>
              <a:rPr lang="zh-CN" altLang="en-US" sz="1200" dirty="0"/>
              <a:t>虽然这些发现还需要进行更多实验证实，但它们展示了我们的流程生成假设的能力。</a:t>
            </a:r>
          </a:p>
          <a:p>
            <a:endParaRPr lang="zh-CN" altLang="en-US" sz="1200" dirty="0"/>
          </a:p>
          <a:p>
            <a:r>
              <a:rPr lang="zh-CN" altLang="en-US" sz="1200" dirty="0"/>
              <a:t>总的来说，我们成功地展示了</a:t>
            </a:r>
            <a:r>
              <a:rPr lang="en" altLang="zh-CN" sz="1200" dirty="0" err="1"/>
              <a:t>acorde</a:t>
            </a:r>
            <a:r>
              <a:rPr lang="zh-CN" altLang="en-US" sz="1200" dirty="0"/>
              <a:t>可以有效地利用单细胞</a:t>
            </a:r>
            <a:r>
              <a:rPr lang="en" altLang="zh-CN" sz="1200" dirty="0"/>
              <a:t>RNA</a:t>
            </a:r>
            <a:r>
              <a:rPr lang="zh-CN" altLang="en-US" sz="1200" dirty="0"/>
              <a:t>测序数据来构建异构体共表达网络，从而为我们从新的角度探索基因表达的转录后调控提供了工具，同时揭示了这些机制对细胞过程和功能特性的影响。</a:t>
            </a:r>
            <a:endParaRPr lang="en-US" altLang="zh-CN" sz="1200" dirty="0"/>
          </a:p>
          <a:p>
            <a:endParaRPr lang="en-US" altLang="zh-CN" sz="1200" dirty="0"/>
          </a:p>
          <a:p>
            <a:r>
              <a:rPr lang="zh-CN" altLang="en-US" sz="1200" dirty="0"/>
              <a:t>为了展示</a:t>
            </a:r>
            <a:r>
              <a:rPr lang="en" altLang="zh-CN" sz="1200" dirty="0" err="1"/>
              <a:t>acorde</a:t>
            </a:r>
            <a:r>
              <a:rPr lang="zh-CN" altLang="en-US" sz="1200" dirty="0"/>
              <a:t>流程的强大性能，我们在神经数据集中提供了一些示例，其中检测到了这类协调变化。首先，我们报告了一种神经特异性的</a:t>
            </a:r>
            <a:r>
              <a:rPr lang="en-US" altLang="zh-CN" sz="1200" dirty="0"/>
              <a:t>3′</a:t>
            </a:r>
            <a:r>
              <a:rPr lang="en" altLang="zh-CN" sz="1200" dirty="0"/>
              <a:t>UTR</a:t>
            </a:r>
            <a:r>
              <a:rPr lang="zh-CN" altLang="en-US" sz="1200" dirty="0"/>
              <a:t>共同延伸模式，与现有文献一致</a:t>
            </a:r>
            <a:r>
              <a:rPr lang="en-US" altLang="zh-CN" sz="1200" dirty="0"/>
              <a:t>85,86</a:t>
            </a:r>
            <a:r>
              <a:rPr lang="zh-CN" altLang="en-US" sz="1200" dirty="0"/>
              <a:t>，并导致这些</a:t>
            </a:r>
            <a:r>
              <a:rPr lang="en" altLang="zh-CN" sz="1200" dirty="0"/>
              <a:t>UTR</a:t>
            </a:r>
            <a:r>
              <a:rPr lang="zh-CN" altLang="en-US" sz="1200" dirty="0"/>
              <a:t>中重复数、</a:t>
            </a:r>
            <a:r>
              <a:rPr lang="en" altLang="zh-CN" sz="1200" dirty="0" err="1"/>
              <a:t>Musashi</a:t>
            </a:r>
            <a:r>
              <a:rPr lang="zh-CN" altLang="en-US" sz="1200" dirty="0"/>
              <a:t>结合元件和</a:t>
            </a:r>
            <a:r>
              <a:rPr lang="en" altLang="zh-CN" sz="1200" dirty="0"/>
              <a:t>miRNA</a:t>
            </a:r>
            <a:r>
              <a:rPr lang="zh-CN" altLang="en-US" sz="1200" dirty="0"/>
              <a:t>结合位点的同时增加。此外，我们描述了激酶异构体的细胞类型特异性共表达，这在它们之间创造了不同的功能特性，这表明存在一种通过剪接介导的信号通路协调。</a:t>
            </a:r>
          </a:p>
          <a:p>
            <a:endParaRPr lang="zh-CN" altLang="en-US" sz="1200" dirty="0"/>
          </a:p>
          <a:p>
            <a:r>
              <a:rPr lang="zh-CN" altLang="en-US" sz="1200" dirty="0"/>
              <a:t>总的来说，从我们的功能分析中产生的一个有趣发现涉及到构成</a:t>
            </a:r>
            <a:r>
              <a:rPr lang="en" altLang="zh-CN" sz="1200" dirty="0" err="1"/>
              <a:t>coDIU</a:t>
            </a:r>
            <a:r>
              <a:rPr lang="zh-CN" altLang="en-US" sz="1200" dirty="0"/>
              <a:t>网络功能信号的生物学特性的多样性。特别是，我们发现</a:t>
            </a:r>
            <a:r>
              <a:rPr lang="en" altLang="zh-CN" sz="1200" dirty="0" err="1"/>
              <a:t>coDIU</a:t>
            </a:r>
            <a:r>
              <a:rPr lang="zh-CN" altLang="en-US" sz="1200" dirty="0"/>
              <a:t>基因参与了广泛的生物过程，并展示了跨细胞类型的异构体表达的联合变化如何导致来自各种功能类别的特征的差异性包含。这些多样而复杂的结果表明，剪接和转录后调控机制可以修改共表达的异构体中大量功能特性的存在，这可能潜在地改变了这些异构体的生物学功能。</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t>12</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extLst>
      <p:ext uri="{BB962C8B-B14F-4D97-AF65-F5344CB8AC3E}">
        <p14:creationId xmlns:p14="http://schemas.microsoft.com/office/powerpoint/2010/main" val="4043910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该领域目前面临两个主要挑战：</a:t>
            </a:r>
          </a:p>
          <a:p>
            <a:endParaRPr lang="zh-CN" altLang="en-US" dirty="0"/>
          </a:p>
          <a:p>
            <a:r>
              <a:rPr lang="en-US" altLang="zh-CN" dirty="0"/>
              <a:t>1. **</a:t>
            </a:r>
            <a:r>
              <a:rPr lang="zh-CN" altLang="en-US" dirty="0"/>
              <a:t>剪接和异构体表达动力学的研究难题：** 单细胞</a:t>
            </a:r>
            <a:r>
              <a:rPr lang="en" altLang="zh-CN" dirty="0"/>
              <a:t>RNA</a:t>
            </a:r>
            <a:r>
              <a:rPr lang="zh-CN" altLang="en-US" dirty="0"/>
              <a:t>测序</a:t>
            </a:r>
            <a:r>
              <a:rPr lang="en-US" altLang="zh-CN" dirty="0"/>
              <a:t>(</a:t>
            </a:r>
            <a:r>
              <a:rPr lang="en" altLang="zh-CN" dirty="0" err="1"/>
              <a:t>scRNA</a:t>
            </a:r>
            <a:r>
              <a:rPr lang="en" altLang="zh-CN" dirty="0"/>
              <a:t>-seq)</a:t>
            </a:r>
            <a:r>
              <a:rPr lang="zh-CN" altLang="en-US" dirty="0"/>
              <a:t>已经取得了重要的突破，但在探索剪接和异构体表达动力学方面仍然面临挑战。由于单细胞短读技术的不确定性，现有的定量</a:t>
            </a:r>
            <a:r>
              <a:rPr lang="en-US" altLang="zh-CN" dirty="0"/>
              <a:t>isoform</a:t>
            </a:r>
            <a:r>
              <a:rPr lang="zh-CN" altLang="en-US" dirty="0"/>
              <a:t>的方法通常避免完全估算异构体水平表达，仅考虑个体剪接事件，而不是对整体异构体表达进行全面研究。此外，当前研究主要依赖于短读取技术，而长读取技术的应用则在捕捉细胞类型特异性剪接模式和异构体选择方面表现更为优越。</a:t>
            </a:r>
          </a:p>
          <a:p>
            <a:endParaRPr lang="zh-CN" altLang="en-US" dirty="0"/>
          </a:p>
          <a:p>
            <a:r>
              <a:rPr lang="en-US" altLang="zh-CN" dirty="0"/>
              <a:t>2. **</a:t>
            </a:r>
            <a:r>
              <a:rPr lang="zh-CN" altLang="en-US" dirty="0"/>
              <a:t>基因间异构体表达网络的研究挑战：** 尽管已经在单细胞水平揭示了同一基因的异构体内的协调事件选择模式，但对于基因间异构体表达网络的探索尚未得到足够的关注。研究者们面临着如何理解来自不同基因的转录变体之间的共表达关系的挑战，以及这种协调对细胞状态和细胞类型属性的潜在影响。当前的研究受到单细胞异构体研究的一般限制，同时也受到缺乏有效的计算方法和数学模型来从复杂的数据中提取跨基因异构体表达网络信息的制约。解决这一挑战将有助于更深入地理解异构体之间的协同作用及其在细胞功能和身份方面的作用。</a:t>
            </a:r>
            <a:endParaRPr lang="en-US" altLang="zh-CN" dirty="0"/>
          </a:p>
          <a:p>
            <a:endParaRPr lang="en-US" altLang="zh-CN" dirty="0"/>
          </a:p>
          <a:p>
            <a:r>
              <a:rPr lang="en-US" altLang="zh-CN" dirty="0"/>
              <a:t>1. Isoform</a:t>
            </a:r>
            <a:r>
              <a:rPr lang="zh-CN" altLang="en-US" dirty="0"/>
              <a:t>定量表征的挑战：由于单细胞短读技术的不确定性，现有的定量</a:t>
            </a:r>
            <a:r>
              <a:rPr lang="en-US" altLang="zh-CN" dirty="0"/>
              <a:t>isoform</a:t>
            </a:r>
            <a:r>
              <a:rPr lang="zh-CN" altLang="en-US" dirty="0"/>
              <a:t>的方法通常无法对整体异构体表达进行全面研究。而长读取技术可以更好的表征细胞类型特异性剪接模式和异构体。</a:t>
            </a:r>
          </a:p>
          <a:p>
            <a:endParaRPr lang="zh-CN" altLang="en-US" dirty="0"/>
          </a:p>
          <a:p>
            <a:r>
              <a:rPr lang="en-US" altLang="zh-CN" dirty="0"/>
              <a:t>2. </a:t>
            </a:r>
            <a:r>
              <a:rPr lang="zh-CN" altLang="en-US" dirty="0"/>
              <a:t>单细胞层面基因间异构体表达网络的挑战：目前缺乏计算方法来理解来自不同基因的转录体之间的共表达关系，以及这种关系对细胞状态和细胞类型属性的潜在影响。</a:t>
            </a:r>
          </a:p>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t>3</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dirty="0" err="1"/>
              <a:t>Acorde</a:t>
            </a:r>
            <a:r>
              <a:rPr lang="zh-CN" altLang="en-US" dirty="0"/>
              <a:t> </a:t>
            </a:r>
            <a:r>
              <a:rPr lang="en-US" altLang="zh-CN" dirty="0" err="1"/>
              <a:t>pipline</a:t>
            </a:r>
            <a:r>
              <a:rPr lang="zh-CN" altLang="en-US" dirty="0"/>
              <a:t>包括三个主要的分析模块。首先，长读取</a:t>
            </a:r>
            <a:r>
              <a:rPr lang="en" altLang="zh-CN" dirty="0"/>
              <a:t>RNA-Seq</a:t>
            </a:r>
            <a:r>
              <a:rPr lang="zh-CN" altLang="en-US" dirty="0"/>
              <a:t>数据用于定义异构体模型，然后将短的、单细胞</a:t>
            </a:r>
            <a:r>
              <a:rPr lang="en" altLang="zh-CN" dirty="0"/>
              <a:t>RNA-Seq</a:t>
            </a:r>
            <a:r>
              <a:rPr lang="zh-CN" altLang="en-US" dirty="0"/>
              <a:t>读数映射到长读取生成的转录组。接下来，对异构体进行多组差异表达测试，选择在至少一个细胞类型中显著差异的异构体。然后，计算百分位相关性以将具有相似表达模式的异构体聚类到细胞类型。最后，对基因对进行共差异异构体使用测试，检测形成共表达关系的基因，以进行后续的功能分析。</a:t>
            </a:r>
            <a:endParaRPr lang="en" altLang="zh-CN" dirty="0"/>
          </a:p>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t>4</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extLst>
      <p:ext uri="{BB962C8B-B14F-4D97-AF65-F5344CB8AC3E}">
        <p14:creationId xmlns:p14="http://schemas.microsoft.com/office/powerpoint/2010/main" val="6438820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实现单细胞数据中异构体的多组差异表达（</a:t>
            </a:r>
            <a:r>
              <a:rPr lang="en" altLang="zh-CN" dirty="0"/>
              <a:t>DE</a:t>
            </a:r>
            <a:r>
              <a:rPr lang="zh-CN" altLang="en" dirty="0"/>
              <a:t>）。</a:t>
            </a:r>
            <a:r>
              <a:rPr lang="zh-CN" altLang="en-US" dirty="0"/>
              <a:t>传统上，</a:t>
            </a:r>
            <a:r>
              <a:rPr lang="en" altLang="zh-CN" dirty="0"/>
              <a:t>RNA-seq</a:t>
            </a:r>
            <a:r>
              <a:rPr lang="zh-CN" altLang="en-US" dirty="0"/>
              <a:t>研究使用公开可用的参考转录组，如</a:t>
            </a:r>
            <a:r>
              <a:rPr lang="en" altLang="zh-CN" dirty="0" err="1"/>
              <a:t>RefSeq</a:t>
            </a:r>
            <a:r>
              <a:rPr lang="zh-CN" altLang="en-US" dirty="0"/>
              <a:t>和</a:t>
            </a:r>
            <a:r>
              <a:rPr lang="en" altLang="zh-CN" dirty="0"/>
              <a:t>ENSEMBL</a:t>
            </a:r>
            <a:r>
              <a:rPr lang="zh-CN" altLang="en" dirty="0"/>
              <a:t>，</a:t>
            </a:r>
            <a:r>
              <a:rPr lang="zh-CN" altLang="en-US" dirty="0"/>
              <a:t>用于短读取异构体定量。然而，大多数组织和细胞类型只会表达参考中包含的基因和异构体的子集，先前的研究表明，当采用组织特异性异构体集作为映射的参考时，异构体检测准确性会提高</a:t>
            </a:r>
            <a:r>
              <a:rPr lang="en-US" altLang="zh-CN" dirty="0"/>
              <a:t>46</a:t>
            </a:r>
            <a:r>
              <a:rPr lang="zh-CN" altLang="en-US" dirty="0"/>
              <a:t>。长读取技术有潜力实现这一点，同时扩展参考库，引入尚未注释的新异构体</a:t>
            </a:r>
            <a:r>
              <a:rPr lang="en-US" altLang="zh-CN" dirty="0"/>
              <a:t>47</a:t>
            </a:r>
            <a:r>
              <a:rPr lang="zh-CN" altLang="en-US" dirty="0"/>
              <a:t>。考虑到单细胞长读取数据集的低深度</a:t>
            </a:r>
            <a:r>
              <a:rPr lang="en-US" altLang="zh-CN" dirty="0"/>
              <a:t>19</a:t>
            </a:r>
            <a:r>
              <a:rPr lang="zh-CN" altLang="en-US" dirty="0"/>
              <a:t>，我们使用从</a:t>
            </a:r>
            <a:r>
              <a:rPr lang="en" altLang="zh-CN" dirty="0"/>
              <a:t>ENCODE45</a:t>
            </a:r>
            <a:r>
              <a:rPr lang="zh-CN" altLang="en-US" dirty="0"/>
              <a:t>获得的大量</a:t>
            </a:r>
            <a:r>
              <a:rPr lang="en" altLang="zh-CN" dirty="0"/>
              <a:t>PacBio</a:t>
            </a:r>
            <a:r>
              <a:rPr lang="zh-CN" altLang="en-US" dirty="0"/>
              <a:t>长读取来定义一个小鼠神经特异性转录组，在使用</a:t>
            </a:r>
            <a:r>
              <a:rPr lang="en" altLang="zh-CN" dirty="0"/>
              <a:t>SQANTI3</a:t>
            </a:r>
            <a:r>
              <a:rPr lang="zh-CN" altLang="en-US" dirty="0"/>
              <a:t>工具包（</a:t>
            </a:r>
            <a:r>
              <a:rPr lang="en" altLang="zh-CN" dirty="0"/>
              <a:t>https://</a:t>
            </a:r>
            <a:r>
              <a:rPr lang="en" altLang="zh-CN" dirty="0" err="1"/>
              <a:t>github.com</a:t>
            </a:r>
            <a:r>
              <a:rPr lang="en" altLang="zh-CN" dirty="0"/>
              <a:t>/</a:t>
            </a:r>
            <a:r>
              <a:rPr lang="en" altLang="zh-CN" dirty="0" err="1"/>
              <a:t>ConesaLab</a:t>
            </a:r>
            <a:r>
              <a:rPr lang="en" altLang="zh-CN" dirty="0"/>
              <a:t>/SQANTI3</a:t>
            </a:r>
            <a:r>
              <a:rPr lang="zh-CN" altLang="en" dirty="0"/>
              <a:t>）</a:t>
            </a:r>
            <a:r>
              <a:rPr lang="zh-CN" altLang="en-US" dirty="0"/>
              <a:t>进行广泛筛选后，包含了</a:t>
            </a:r>
            <a:r>
              <a:rPr lang="en-US" altLang="zh-CN" dirty="0"/>
              <a:t>36,986</a:t>
            </a:r>
            <a:r>
              <a:rPr lang="zh-CN" altLang="en-US" dirty="0"/>
              <a:t>个异构体，属于</a:t>
            </a:r>
            <a:r>
              <a:rPr lang="en-US" altLang="zh-CN" dirty="0"/>
              <a:t>12,692</a:t>
            </a:r>
            <a:r>
              <a:rPr lang="zh-CN" altLang="en-US" dirty="0"/>
              <a:t>个基因（详见附注）。</a:t>
            </a:r>
          </a:p>
          <a:p>
            <a:endParaRPr lang="zh-CN" altLang="en-US" dirty="0"/>
          </a:p>
          <a:p>
            <a:r>
              <a:rPr lang="zh-CN" altLang="en-US" dirty="0"/>
              <a:t>为了在单细胞水平上量化长读取定义的异构体的表达，我们利用了</a:t>
            </a:r>
            <a:r>
              <a:rPr lang="en" altLang="zh-CN" dirty="0" err="1"/>
              <a:t>Tasic</a:t>
            </a:r>
            <a:r>
              <a:rPr lang="zh-CN" altLang="en-US" dirty="0"/>
              <a:t>等人的公开可用、深度测序的全长短读取单细胞</a:t>
            </a:r>
            <a:r>
              <a:rPr lang="en" altLang="zh-CN" dirty="0"/>
              <a:t>RNA-seq</a:t>
            </a:r>
            <a:r>
              <a:rPr lang="zh-CN" altLang="en-US" dirty="0"/>
              <a:t>数据集</a:t>
            </a:r>
            <a:r>
              <a:rPr lang="en-US" altLang="zh-CN" dirty="0"/>
              <a:t>43</a:t>
            </a:r>
            <a:r>
              <a:rPr lang="zh-CN" altLang="en-US" dirty="0"/>
              <a:t>。经过质量控制后，总共保留了</a:t>
            </a:r>
            <a:r>
              <a:rPr lang="en-US" altLang="zh-CN" dirty="0"/>
              <a:t>1591</a:t>
            </a:r>
            <a:r>
              <a:rPr lang="zh-CN" altLang="en-US" dirty="0"/>
              <a:t>个细胞和来自</a:t>
            </a:r>
            <a:r>
              <a:rPr lang="en-US" altLang="zh-CN" dirty="0"/>
              <a:t>8814</a:t>
            </a:r>
            <a:r>
              <a:rPr lang="zh-CN" altLang="en-US" dirty="0"/>
              <a:t>个基因的</a:t>
            </a:r>
            <a:r>
              <a:rPr lang="en-US" altLang="zh-CN" dirty="0"/>
              <a:t>16,240</a:t>
            </a:r>
            <a:r>
              <a:rPr lang="zh-CN" altLang="en-US" dirty="0"/>
              <a:t>个异构体（详见“方法”）。使用数据集的原始特征标签，我们将细胞分配到</a:t>
            </a:r>
            <a:r>
              <a:rPr lang="en-US" altLang="zh-CN" dirty="0"/>
              <a:t>7</a:t>
            </a:r>
            <a:r>
              <a:rPr lang="zh-CN" altLang="en-US" dirty="0"/>
              <a:t>个广泛的细胞类型，其中</a:t>
            </a:r>
            <a:r>
              <a:rPr lang="en-US" altLang="zh-CN" dirty="0"/>
              <a:t>5</a:t>
            </a:r>
            <a:r>
              <a:rPr lang="zh-CN" altLang="en-US" dirty="0"/>
              <a:t>个是神经胶质细胞（微胶质细胞、内皮细胞、寡脂质细胞、寡脂质细胞前体细胞（</a:t>
            </a:r>
            <a:r>
              <a:rPr lang="en" altLang="zh-CN" dirty="0"/>
              <a:t>OPC</a:t>
            </a:r>
            <a:r>
              <a:rPr lang="zh-CN" altLang="en" dirty="0"/>
              <a:t>）</a:t>
            </a:r>
            <a:r>
              <a:rPr lang="zh-CN" altLang="en-US" dirty="0"/>
              <a:t>和星形胶质细胞），</a:t>
            </a:r>
            <a:r>
              <a:rPr lang="en-US" altLang="zh-CN" dirty="0"/>
              <a:t>2</a:t>
            </a:r>
            <a:r>
              <a:rPr lang="zh-CN" altLang="en-US" dirty="0"/>
              <a:t>个是神经元（</a:t>
            </a:r>
            <a:r>
              <a:rPr lang="en" altLang="zh-CN" dirty="0"/>
              <a:t>GABA</a:t>
            </a:r>
            <a:r>
              <a:rPr lang="zh-CN" altLang="en-US" dirty="0"/>
              <a:t>能和谷氨酸能神经元），每个细胞类型可以分为几个不同的亚型（附图</a:t>
            </a:r>
            <a:r>
              <a:rPr lang="en-US" altLang="zh-CN" dirty="0"/>
              <a:t>1</a:t>
            </a:r>
            <a:r>
              <a:rPr lang="en" altLang="zh-CN" dirty="0"/>
              <a:t>a</a:t>
            </a:r>
            <a:r>
              <a:rPr lang="zh-CN" altLang="en" dirty="0"/>
              <a:t>）。</a:t>
            </a:r>
            <a:r>
              <a:rPr lang="zh-CN" altLang="en-US" dirty="0"/>
              <a:t>接下来，为了选择具有强健的共变异和非构成性表达的异构体，采用了一种多组策略，用于检测至少在一个细胞类型中显示</a:t>
            </a:r>
            <a:r>
              <a:rPr lang="en" altLang="zh-CN" dirty="0"/>
              <a:t>DE</a:t>
            </a:r>
            <a:r>
              <a:rPr lang="zh-CN" altLang="en-US" dirty="0"/>
              <a:t>的异构体，将</a:t>
            </a:r>
            <a:r>
              <a:rPr lang="en" altLang="zh-CN" dirty="0" err="1"/>
              <a:t>ZinBWaVE</a:t>
            </a:r>
            <a:r>
              <a:rPr lang="zh-CN" altLang="en-US" dirty="0"/>
              <a:t>零表达加权策略</a:t>
            </a:r>
            <a:r>
              <a:rPr lang="en-US" altLang="zh-CN" dirty="0"/>
              <a:t>48</a:t>
            </a:r>
            <a:r>
              <a:rPr lang="zh-CN" altLang="en-US" dirty="0"/>
              <a:t>与批量设计的</a:t>
            </a:r>
            <a:r>
              <a:rPr lang="en" altLang="zh-CN" dirty="0"/>
              <a:t>DE</a:t>
            </a:r>
            <a:r>
              <a:rPr lang="zh-CN" altLang="en-US" dirty="0"/>
              <a:t>方法</a:t>
            </a:r>
            <a:r>
              <a:rPr lang="en" altLang="zh-CN" dirty="0"/>
              <a:t>DESeq249</a:t>
            </a:r>
            <a:r>
              <a:rPr lang="zh-CN" altLang="en-US" dirty="0"/>
              <a:t>和</a:t>
            </a:r>
            <a:r>
              <a:rPr lang="en" altLang="zh-CN" dirty="0"/>
              <a:t>edgeR50</a:t>
            </a:r>
            <a:r>
              <a:rPr lang="zh-CN" altLang="en-US" dirty="0"/>
              <a:t>相结合（详见“方法”）。</a:t>
            </a:r>
            <a:endParaRPr lang="en-US" altLang="zh-CN" dirty="0"/>
          </a:p>
          <a:p>
            <a:endParaRPr lang="en-US" altLang="zh-CN" dirty="0"/>
          </a:p>
          <a:p>
            <a:r>
              <a:rPr lang="zh-CN" altLang="en-US" dirty="0"/>
              <a:t>值得注意的是，</a:t>
            </a:r>
            <a:r>
              <a:rPr lang="en" altLang="zh-CN" dirty="0" err="1"/>
              <a:t>Tasic</a:t>
            </a:r>
            <a:r>
              <a:rPr lang="zh-CN" altLang="en-US" dirty="0"/>
              <a:t>数据集在神经细胞类型（每个细胞类型约</a:t>
            </a:r>
            <a:r>
              <a:rPr lang="en-US" altLang="zh-CN" dirty="0"/>
              <a:t>720</a:t>
            </a:r>
            <a:r>
              <a:rPr lang="zh-CN" altLang="en-US" dirty="0"/>
              <a:t>个细胞）和神经胶质细胞类型（每个细胞类型约</a:t>
            </a:r>
            <a:r>
              <a:rPr lang="en-US" altLang="zh-CN" dirty="0"/>
              <a:t>30</a:t>
            </a:r>
            <a:r>
              <a:rPr lang="zh-CN" altLang="en-US" dirty="0"/>
              <a:t>个细胞）之间存在显著的细胞数量不平衡，导致低估了非神经细胞类型之间的转录差异（附图</a:t>
            </a:r>
            <a:r>
              <a:rPr lang="en-US" altLang="zh-CN" dirty="0"/>
              <a:t>1</a:t>
            </a:r>
            <a:r>
              <a:rPr lang="en" altLang="zh-CN" dirty="0"/>
              <a:t>b</a:t>
            </a:r>
            <a:r>
              <a:rPr lang="zh-CN" altLang="en" dirty="0"/>
              <a:t>）。</a:t>
            </a:r>
            <a:r>
              <a:rPr lang="zh-CN" altLang="en-US" dirty="0"/>
              <a:t>为了平衡样本大小，我们进行了</a:t>
            </a:r>
            <a:r>
              <a:rPr lang="en-US" altLang="zh-CN" dirty="0"/>
              <a:t>50</a:t>
            </a:r>
            <a:r>
              <a:rPr lang="zh-CN" altLang="en-US" dirty="0"/>
              <a:t>轮随机神经细胞采样（</a:t>
            </a:r>
            <a:r>
              <a:rPr lang="en" altLang="zh-CN" dirty="0"/>
              <a:t>n = 45</a:t>
            </a:r>
            <a:r>
              <a:rPr lang="zh-CN" altLang="en-US" dirty="0"/>
              <a:t>个细胞），然后使用</a:t>
            </a:r>
            <a:r>
              <a:rPr lang="en" altLang="zh-CN" dirty="0" err="1"/>
              <a:t>edgeR</a:t>
            </a:r>
            <a:r>
              <a:rPr lang="zh-CN" altLang="en-US" dirty="0"/>
              <a:t>和</a:t>
            </a:r>
            <a:r>
              <a:rPr lang="en" altLang="zh-CN" dirty="0"/>
              <a:t>DESeq2</a:t>
            </a:r>
            <a:r>
              <a:rPr lang="zh-CN" altLang="en-US" dirty="0"/>
              <a:t>进行差异表达（</a:t>
            </a:r>
            <a:r>
              <a:rPr lang="en" altLang="zh-CN" dirty="0"/>
              <a:t>DE</a:t>
            </a:r>
            <a:r>
              <a:rPr lang="zh-CN" altLang="en" dirty="0"/>
              <a:t>）</a:t>
            </a:r>
            <a:r>
              <a:rPr lang="zh-CN" altLang="en-US" dirty="0"/>
              <a:t>测试（详见“方法”）。尽管</a:t>
            </a:r>
            <a:r>
              <a:rPr lang="en" altLang="zh-CN" dirty="0"/>
              <a:t>DESeq2</a:t>
            </a:r>
            <a:r>
              <a:rPr lang="zh-CN" altLang="en-US" dirty="0"/>
              <a:t>在独立运行中的鲁棒性略高于</a:t>
            </a:r>
            <a:r>
              <a:rPr lang="en" altLang="zh-CN" dirty="0" err="1"/>
              <a:t>edgeR</a:t>
            </a:r>
            <a:r>
              <a:rPr lang="zh-CN" altLang="en" dirty="0"/>
              <a:t>，</a:t>
            </a:r>
            <a:r>
              <a:rPr lang="zh-CN" altLang="en-US" dirty="0"/>
              <a:t>但</a:t>
            </a:r>
            <a:r>
              <a:rPr lang="en" altLang="zh-CN" dirty="0"/>
              <a:t>Jaccard</a:t>
            </a:r>
            <a:r>
              <a:rPr lang="zh-CN" altLang="en-US" dirty="0"/>
              <a:t>指数值表明大多数异构体在不同的运行中被一致地检测为</a:t>
            </a:r>
            <a:r>
              <a:rPr lang="en" altLang="zh-CN" dirty="0"/>
              <a:t>DE</a:t>
            </a:r>
            <a:r>
              <a:rPr lang="zh-CN" altLang="en" dirty="0"/>
              <a:t>（</a:t>
            </a:r>
            <a:r>
              <a:rPr lang="en" altLang="zh-CN" dirty="0"/>
              <a:t>DESeq2</a:t>
            </a:r>
            <a:r>
              <a:rPr lang="zh-CN" altLang="en" dirty="0"/>
              <a:t>：</a:t>
            </a:r>
            <a:r>
              <a:rPr lang="zh-CN" altLang="en-US" dirty="0"/>
              <a:t>平均</a:t>
            </a:r>
            <a:r>
              <a:rPr lang="en" altLang="zh-CN" dirty="0"/>
              <a:t>DE</a:t>
            </a:r>
            <a:r>
              <a:rPr lang="zh-CN" altLang="en-US" dirty="0"/>
              <a:t>异构体数量 </a:t>
            </a:r>
            <a:r>
              <a:rPr lang="en-US" altLang="zh-CN" dirty="0"/>
              <a:t>= 6908 ± 101</a:t>
            </a:r>
            <a:r>
              <a:rPr lang="zh-CN" altLang="en-US" dirty="0"/>
              <a:t>，平均</a:t>
            </a:r>
            <a:r>
              <a:rPr lang="en" altLang="zh-CN" dirty="0"/>
              <a:t>Jaccard</a:t>
            </a:r>
            <a:r>
              <a:rPr lang="zh-CN" altLang="en-US" dirty="0"/>
              <a:t>指数 </a:t>
            </a:r>
            <a:r>
              <a:rPr lang="en-US" altLang="zh-CN" dirty="0"/>
              <a:t>= 0.84 ± 0.02</a:t>
            </a:r>
            <a:r>
              <a:rPr lang="zh-CN" altLang="en-US" dirty="0"/>
              <a:t>；</a:t>
            </a:r>
            <a:r>
              <a:rPr lang="en" altLang="zh-CN" dirty="0" err="1"/>
              <a:t>edgeR</a:t>
            </a:r>
            <a:r>
              <a:rPr lang="zh-CN" altLang="en" dirty="0"/>
              <a:t>：</a:t>
            </a:r>
            <a:r>
              <a:rPr lang="zh-CN" altLang="en-US" dirty="0"/>
              <a:t>平均</a:t>
            </a:r>
            <a:r>
              <a:rPr lang="en" altLang="zh-CN" dirty="0"/>
              <a:t>DE</a:t>
            </a:r>
            <a:r>
              <a:rPr lang="zh-CN" altLang="en-US" dirty="0"/>
              <a:t>异构体数量 </a:t>
            </a:r>
            <a:r>
              <a:rPr lang="en-US" altLang="zh-CN" dirty="0"/>
              <a:t>= 6016 ± 410</a:t>
            </a:r>
            <a:r>
              <a:rPr lang="zh-CN" altLang="en-US" dirty="0"/>
              <a:t>，平均</a:t>
            </a:r>
            <a:r>
              <a:rPr lang="en" altLang="zh-CN" dirty="0"/>
              <a:t>Jaccard</a:t>
            </a:r>
            <a:r>
              <a:rPr lang="zh-CN" altLang="en-US" dirty="0"/>
              <a:t>指数 </a:t>
            </a:r>
            <a:r>
              <a:rPr lang="en-US" altLang="zh-CN" dirty="0"/>
              <a:t>= 0.74 ± 0.02</a:t>
            </a:r>
            <a:r>
              <a:rPr lang="zh-CN" altLang="en-US" dirty="0"/>
              <a:t>）。此外，该策略表明考虑</a:t>
            </a:r>
            <a:r>
              <a:rPr lang="en" altLang="zh-CN" dirty="0" err="1"/>
              <a:t>edgeR</a:t>
            </a:r>
            <a:r>
              <a:rPr lang="zh-CN" altLang="en-US" dirty="0"/>
              <a:t>和</a:t>
            </a:r>
            <a:r>
              <a:rPr lang="en" altLang="zh-CN" dirty="0"/>
              <a:t>DESeq2</a:t>
            </a:r>
            <a:r>
              <a:rPr lang="zh-CN" altLang="en-US" dirty="0"/>
              <a:t>结果的并集有助于提高鲁棒性（两种方法之间的并集中的平均</a:t>
            </a:r>
            <a:r>
              <a:rPr lang="en" altLang="zh-CN" dirty="0"/>
              <a:t>DE</a:t>
            </a:r>
            <a:r>
              <a:rPr lang="zh-CN" altLang="en-US" dirty="0"/>
              <a:t>异构体数量 </a:t>
            </a:r>
            <a:r>
              <a:rPr lang="en-US" altLang="zh-CN" dirty="0"/>
              <a:t>= 9399 ± 248</a:t>
            </a:r>
            <a:r>
              <a:rPr lang="zh-CN" altLang="en-US" dirty="0"/>
              <a:t>，</a:t>
            </a:r>
            <a:r>
              <a:rPr lang="en" altLang="zh-CN" dirty="0"/>
              <a:t>Jaccard</a:t>
            </a:r>
            <a:r>
              <a:rPr lang="zh-CN" altLang="en-US" dirty="0"/>
              <a:t>指数 </a:t>
            </a:r>
            <a:r>
              <a:rPr lang="en-US" altLang="zh-CN" dirty="0"/>
              <a:t>= 0.82 ± 0.01</a:t>
            </a:r>
            <a:r>
              <a:rPr lang="zh-CN" altLang="en-US" dirty="0"/>
              <a:t>）。在测试过程中，我们选择了一个一致的异构体集，包括在≥</a:t>
            </a:r>
            <a:r>
              <a:rPr lang="en-US" altLang="zh-CN" dirty="0"/>
              <a:t>50%</a:t>
            </a:r>
            <a:r>
              <a:rPr lang="zh-CN" altLang="en-US" dirty="0"/>
              <a:t>的降采样运行中至少由一种</a:t>
            </a:r>
            <a:r>
              <a:rPr lang="en" altLang="zh-CN" dirty="0"/>
              <a:t>DE</a:t>
            </a:r>
            <a:r>
              <a:rPr lang="zh-CN" altLang="en-US" dirty="0"/>
              <a:t>方法检测为显著（</a:t>
            </a:r>
            <a:r>
              <a:rPr lang="en" altLang="zh-CN" dirty="0"/>
              <a:t>FDR &lt; 0.05</a:t>
            </a:r>
            <a:r>
              <a:rPr lang="zh-CN" altLang="en" dirty="0"/>
              <a:t>）</a:t>
            </a:r>
            <a:r>
              <a:rPr lang="zh-CN" altLang="en-US" dirty="0"/>
              <a:t>的那些转录本。这个一致的集合包括来自</a:t>
            </a:r>
            <a:r>
              <a:rPr lang="en-US" altLang="zh-CN" dirty="0"/>
              <a:t>4223</a:t>
            </a:r>
            <a:r>
              <a:rPr lang="zh-CN" altLang="en-US" dirty="0"/>
              <a:t>个基因的</a:t>
            </a:r>
            <a:r>
              <a:rPr lang="en-US" altLang="zh-CN" dirty="0"/>
              <a:t>9393</a:t>
            </a:r>
            <a:r>
              <a:rPr lang="zh-CN" altLang="en-US" dirty="0"/>
              <a:t>个异构体，然而，还额外过滤了次要异构体（累积总基因表达量的</a:t>
            </a:r>
            <a:r>
              <a:rPr lang="en-US" altLang="zh-CN" dirty="0"/>
              <a:t>&lt;10%</a:t>
            </a:r>
            <a:r>
              <a:rPr lang="zh-CN" altLang="en-US" dirty="0"/>
              <a:t>），导致约</a:t>
            </a:r>
            <a:r>
              <a:rPr lang="en-US" altLang="zh-CN" dirty="0"/>
              <a:t>10%</a:t>
            </a:r>
            <a:r>
              <a:rPr lang="zh-CN" altLang="en-US" dirty="0"/>
              <a:t>的一致</a:t>
            </a:r>
            <a:r>
              <a:rPr lang="en" altLang="zh-CN" dirty="0"/>
              <a:t>DE</a:t>
            </a:r>
            <a:r>
              <a:rPr lang="zh-CN" altLang="en-US" dirty="0"/>
              <a:t>集合被移除（</a:t>
            </a:r>
            <a:r>
              <a:rPr lang="en-US" altLang="zh-CN" dirty="0"/>
              <a:t>969</a:t>
            </a:r>
            <a:r>
              <a:rPr lang="zh-CN" altLang="en-US" dirty="0"/>
              <a:t>个异构体）。最后，由于形成共剪接关系需要两个或更多在不同细胞类型中表达差异的异构体（详见“方法”），没有其他同一基因</a:t>
            </a:r>
            <a:r>
              <a:rPr lang="en" altLang="zh-CN" dirty="0"/>
              <a:t>DE</a:t>
            </a:r>
            <a:r>
              <a:rPr lang="zh-CN" altLang="en-US" dirty="0"/>
              <a:t>对应物的转录本被移除，保留了来自</a:t>
            </a:r>
            <a:r>
              <a:rPr lang="en-US" altLang="zh-CN" dirty="0"/>
              <a:t>2696</a:t>
            </a:r>
            <a:r>
              <a:rPr lang="zh-CN" altLang="en-US" dirty="0"/>
              <a:t>个基因的</a:t>
            </a:r>
            <a:r>
              <a:rPr lang="en-US" altLang="zh-CN" dirty="0"/>
              <a:t>6794</a:t>
            </a:r>
            <a:r>
              <a:rPr lang="zh-CN" altLang="en-US" dirty="0"/>
              <a:t>个异构体，以进行后续分析。</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t>5</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extLst>
      <p:ext uri="{BB962C8B-B14F-4D97-AF65-F5344CB8AC3E}">
        <p14:creationId xmlns:p14="http://schemas.microsoft.com/office/powerpoint/2010/main" val="6556469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a:p>
            <a:r>
              <a:rPr lang="en-US" altLang="zh-CN" dirty="0"/>
              <a:t>"</a:t>
            </a:r>
            <a:r>
              <a:rPr lang="zh-CN" altLang="en-US" dirty="0"/>
              <a:t>百分位相关性算法。对于每个异构体，使用</a:t>
            </a:r>
            <a:r>
              <a:rPr lang="en-US" altLang="zh-CN" dirty="0"/>
              <a:t>0</a:t>
            </a:r>
            <a:r>
              <a:rPr lang="zh-CN" altLang="en-US" dirty="0"/>
              <a:t>到</a:t>
            </a:r>
            <a:r>
              <a:rPr lang="en-US" altLang="zh-CN" dirty="0"/>
              <a:t>10</a:t>
            </a:r>
            <a:r>
              <a:rPr lang="zh-CN" altLang="en-US" dirty="0"/>
              <a:t>的百分位来总结在每个细胞类型中的表达，作为异构体在每个细胞类型内表达分布的代理。然后，使用所有异构体的百分位汇总表达值计算</a:t>
            </a:r>
            <a:r>
              <a:rPr lang="en" altLang="zh-CN" dirty="0"/>
              <a:t>Pearson</a:t>
            </a:r>
            <a:r>
              <a:rPr lang="zh-CN" altLang="en-US" dirty="0"/>
              <a:t>相关性，得到一个百分位相关性矩阵。相关性密度分布。使用</a:t>
            </a:r>
            <a:r>
              <a:rPr lang="en" altLang="zh-CN" dirty="0"/>
              <a:t>Pearson</a:t>
            </a:r>
            <a:r>
              <a:rPr lang="zh-CN" altLang="en" dirty="0"/>
              <a:t>、</a:t>
            </a:r>
            <a:r>
              <a:rPr lang="en" altLang="zh-CN" dirty="0"/>
              <a:t>Spearman</a:t>
            </a:r>
            <a:r>
              <a:rPr lang="zh-CN" altLang="en-US" dirty="0"/>
              <a:t>和百分位</a:t>
            </a:r>
            <a:r>
              <a:rPr lang="en-US" altLang="zh-CN" dirty="0"/>
              <a:t>+</a:t>
            </a:r>
            <a:r>
              <a:rPr lang="en" altLang="zh-CN" dirty="0"/>
              <a:t>Pearson</a:t>
            </a:r>
            <a:r>
              <a:rPr lang="zh-CN" altLang="en-US" dirty="0"/>
              <a:t>相关性计算两两异构体之间的相关性。聚类流程。百分位相关性矩阵首先用作层次聚类的距离矩阵。在动态聚类生成后，通过三步半自动化的流程对嘈杂的聚类进行细化。</a:t>
            </a:r>
            <a:r>
              <a:rPr lang="en-US" altLang="zh-CN" dirty="0"/>
              <a:t>”</a:t>
            </a:r>
          </a:p>
          <a:p>
            <a:endParaRPr lang="en-US" altLang="zh-CN" dirty="0"/>
          </a:p>
          <a:p>
            <a:r>
              <a:rPr lang="zh-CN" altLang="en-US" dirty="0"/>
              <a:t>为了检测共表达的异构体模块，我们使用百分位相关性作为层次聚类的距离度量，并设计了一种半自动化的聚类细化方法，以确保在聚类模块内具有最大的概貌相似性（图</a:t>
            </a:r>
            <a:r>
              <a:rPr lang="en-US" altLang="zh-CN" dirty="0"/>
              <a:t>2</a:t>
            </a:r>
            <a:r>
              <a:rPr lang="en" altLang="zh-CN" dirty="0"/>
              <a:t>c</a:t>
            </a:r>
            <a:r>
              <a:rPr lang="zh-CN" altLang="en" dirty="0"/>
              <a:t>，</a:t>
            </a:r>
            <a:r>
              <a:rPr lang="zh-CN" altLang="en-US" dirty="0"/>
              <a:t>详细描述请参见“方法”）。首先，使用 </a:t>
            </a:r>
            <a:r>
              <a:rPr lang="en" altLang="zh-CN" dirty="0" err="1"/>
              <a:t>dynamicTreeCut</a:t>
            </a:r>
            <a:r>
              <a:rPr lang="en" altLang="zh-CN" dirty="0"/>
              <a:t> R </a:t>
            </a:r>
            <a:r>
              <a:rPr lang="zh-CN" altLang="en-US" dirty="0"/>
              <a:t>软件包</a:t>
            </a:r>
            <a:r>
              <a:rPr lang="en-US" altLang="zh-CN" dirty="0"/>
              <a:t>56 </a:t>
            </a:r>
            <a:r>
              <a:rPr lang="zh-CN" altLang="en-US" dirty="0"/>
              <a:t>初始化聚类。动态聚类算法能够选择自适应阈值，以更好地检测树状图内的聚类。结果得到了</a:t>
            </a:r>
            <a:r>
              <a:rPr lang="en-US" altLang="zh-CN" dirty="0"/>
              <a:t>166</a:t>
            </a:r>
            <a:r>
              <a:rPr lang="zh-CN" altLang="en-US" dirty="0"/>
              <a:t>个聚类。然后，为了减轻高度相似（即冗余）表达概貌的存在（</a:t>
            </a:r>
            <a:r>
              <a:rPr lang="en" altLang="zh-CN" dirty="0"/>
              <a:t>Supplementary Fig. 3a</a:t>
            </a:r>
            <a:r>
              <a:rPr lang="zh-CN" altLang="en" dirty="0"/>
              <a:t>），</a:t>
            </a:r>
            <a:r>
              <a:rPr lang="zh-CN" altLang="en-US" dirty="0"/>
              <a:t>对这些聚类进行了重新聚类。为实现这一点，计算了聚类代谢转录本（即聚类中所有异构体的均值缩放表达，详见“方法”），并应用层次聚类，生成了</a:t>
            </a:r>
            <a:r>
              <a:rPr lang="en-US" altLang="zh-CN" dirty="0"/>
              <a:t>26</a:t>
            </a:r>
            <a:r>
              <a:rPr lang="zh-CN" altLang="en-US" dirty="0"/>
              <a:t>个聚类。在这一点上，有</a:t>
            </a:r>
            <a:r>
              <a:rPr lang="en-US" altLang="zh-CN" dirty="0"/>
              <a:t>2381</a:t>
            </a:r>
            <a:r>
              <a:rPr lang="zh-CN" altLang="en-US" dirty="0"/>
              <a:t>个异构体仍未聚类，其中包括来自呈现嘈杂表达概貌的</a:t>
            </a:r>
            <a:r>
              <a:rPr lang="en-US" altLang="zh-CN" dirty="0"/>
              <a:t>3</a:t>
            </a:r>
            <a:r>
              <a:rPr lang="zh-CN" altLang="en-US" dirty="0"/>
              <a:t>个组的异构体（</a:t>
            </a:r>
            <a:r>
              <a:rPr lang="en" altLang="zh-CN" dirty="0"/>
              <a:t>Supplementary Fig. 3b</a:t>
            </a:r>
            <a:r>
              <a:rPr lang="zh-CN" altLang="en" dirty="0"/>
              <a:t>）。</a:t>
            </a:r>
            <a:r>
              <a:rPr lang="zh-CN" altLang="en-US" dirty="0"/>
              <a:t>通过最大化聚类和异构体表达概貌之间的相似性，即使用异构体表达和聚类代谢转录本之间的百分位相关性（详见“方法”），对这些进行了分配。最后，再次合并聚类以获得完全独特的概貌。值得注意的是，我们发现了两对聚类，其概貌明显相似，但在代谢转录本聚类中未合并。为了避免在下游分析中检测到虚假的 </a:t>
            </a:r>
            <a:r>
              <a:rPr lang="en" altLang="zh-CN" dirty="0" err="1"/>
              <a:t>coDIU</a:t>
            </a:r>
            <a:r>
              <a:rPr lang="en" altLang="zh-CN" dirty="0"/>
              <a:t> </a:t>
            </a:r>
            <a:r>
              <a:rPr lang="zh-CN" altLang="en-US" dirty="0"/>
              <a:t>基因，这些被手动合并。结果，我们生成了总共</a:t>
            </a:r>
            <a:r>
              <a:rPr lang="en-US" altLang="zh-CN" dirty="0"/>
              <a:t>15</a:t>
            </a:r>
            <a:r>
              <a:rPr lang="zh-CN" altLang="en-US" dirty="0"/>
              <a:t>个不同的聚类（图</a:t>
            </a:r>
            <a:r>
              <a:rPr lang="en-US" altLang="zh-CN" dirty="0"/>
              <a:t>2</a:t>
            </a:r>
            <a:r>
              <a:rPr lang="en" altLang="zh-CN" dirty="0"/>
              <a:t>d</a:t>
            </a:r>
            <a:r>
              <a:rPr lang="zh-CN" altLang="en" dirty="0"/>
              <a:t>），</a:t>
            </a:r>
            <a:r>
              <a:rPr lang="zh-CN" altLang="en-US" dirty="0"/>
              <a:t>包含所有最初分析的异构体（共计</a:t>
            </a:r>
            <a:r>
              <a:rPr lang="en-US" altLang="zh-CN" dirty="0"/>
              <a:t>6794</a:t>
            </a:r>
            <a:r>
              <a:rPr lang="zh-CN" altLang="en-US" dirty="0"/>
              <a:t>个），并代表了</a:t>
            </a:r>
            <a:r>
              <a:rPr lang="en-US" altLang="zh-CN" dirty="0"/>
              <a:t>7</a:t>
            </a:r>
            <a:r>
              <a:rPr lang="zh-CN" altLang="en-US" dirty="0"/>
              <a:t>个广泛的细胞类型中的多样的表达模式。聚类过程的不同步骤在 </a:t>
            </a:r>
            <a:r>
              <a:rPr lang="en" altLang="zh-CN" dirty="0" err="1"/>
              <a:t>acorde</a:t>
            </a:r>
            <a:r>
              <a:rPr lang="en" altLang="zh-CN" dirty="0"/>
              <a:t> R </a:t>
            </a:r>
            <a:r>
              <a:rPr lang="zh-CN" altLang="en-US" dirty="0"/>
              <a:t>软件包中实现为函数。</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t>6</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extLst>
      <p:ext uri="{BB962C8B-B14F-4D97-AF65-F5344CB8AC3E}">
        <p14:creationId xmlns:p14="http://schemas.microsoft.com/office/powerpoint/2010/main" val="36519164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a:p>
            <a:r>
              <a:rPr lang="en-US" altLang="zh-CN" dirty="0"/>
              <a:t>"</a:t>
            </a:r>
            <a:r>
              <a:rPr lang="zh-CN" altLang="en-US" dirty="0"/>
              <a:t>百分位相关性算法。对于每个异构体，使用</a:t>
            </a:r>
            <a:r>
              <a:rPr lang="en-US" altLang="zh-CN" dirty="0"/>
              <a:t>0</a:t>
            </a:r>
            <a:r>
              <a:rPr lang="zh-CN" altLang="en-US" dirty="0"/>
              <a:t>到</a:t>
            </a:r>
            <a:r>
              <a:rPr lang="en-US" altLang="zh-CN" dirty="0"/>
              <a:t>10</a:t>
            </a:r>
            <a:r>
              <a:rPr lang="zh-CN" altLang="en-US" dirty="0"/>
              <a:t>的百分位来总结在每个细胞类型中的表达，作为异构体在每个细胞类型内表达分布的代理。然后，使用所有异构体的百分位汇总表达值计算</a:t>
            </a:r>
            <a:r>
              <a:rPr lang="en" altLang="zh-CN" dirty="0"/>
              <a:t>Pearson</a:t>
            </a:r>
            <a:r>
              <a:rPr lang="zh-CN" altLang="en-US" dirty="0"/>
              <a:t>相关性，得到一个百分位相关性矩阵。相关性密度分布。使用</a:t>
            </a:r>
            <a:r>
              <a:rPr lang="en" altLang="zh-CN" dirty="0"/>
              <a:t>Pearson</a:t>
            </a:r>
            <a:r>
              <a:rPr lang="zh-CN" altLang="en" dirty="0"/>
              <a:t>、</a:t>
            </a:r>
            <a:r>
              <a:rPr lang="en" altLang="zh-CN" dirty="0"/>
              <a:t>Spearman</a:t>
            </a:r>
            <a:r>
              <a:rPr lang="zh-CN" altLang="en-US" dirty="0"/>
              <a:t>和百分位</a:t>
            </a:r>
            <a:r>
              <a:rPr lang="en-US" altLang="zh-CN" dirty="0"/>
              <a:t>+</a:t>
            </a:r>
            <a:r>
              <a:rPr lang="en" altLang="zh-CN" dirty="0"/>
              <a:t>Pearson</a:t>
            </a:r>
            <a:r>
              <a:rPr lang="zh-CN" altLang="en-US" dirty="0"/>
              <a:t>相关性计算两两异构体之间的相关性。聚类流程。百分位相关性矩阵首先用作层次聚类的距离矩阵。在动态聚类生成后，通过三步半自动化的流程对嘈杂的聚类进行细化。</a:t>
            </a:r>
            <a:r>
              <a:rPr lang="en-US" altLang="zh-CN" dirty="0"/>
              <a:t>”</a:t>
            </a:r>
          </a:p>
          <a:p>
            <a:endParaRPr lang="en-US" altLang="zh-CN" dirty="0"/>
          </a:p>
          <a:p>
            <a:r>
              <a:rPr lang="zh-CN" altLang="en-US" dirty="0"/>
              <a:t>为了检测共表达的异构体模块，我们使用百分位相关性作为层次聚类的距离度量，并设计了一种半自动化的聚类细化方法，以确保在聚类模块内具有最大的概貌相似性（图</a:t>
            </a:r>
            <a:r>
              <a:rPr lang="en-US" altLang="zh-CN" dirty="0"/>
              <a:t>2</a:t>
            </a:r>
            <a:r>
              <a:rPr lang="en" altLang="zh-CN" dirty="0"/>
              <a:t>c</a:t>
            </a:r>
            <a:r>
              <a:rPr lang="zh-CN" altLang="en" dirty="0"/>
              <a:t>，</a:t>
            </a:r>
            <a:r>
              <a:rPr lang="zh-CN" altLang="en-US" dirty="0"/>
              <a:t>详细描述请参见“方法”）。首先，使用 </a:t>
            </a:r>
            <a:r>
              <a:rPr lang="en" altLang="zh-CN" dirty="0" err="1"/>
              <a:t>dynamicTreeCut</a:t>
            </a:r>
            <a:r>
              <a:rPr lang="en" altLang="zh-CN" dirty="0"/>
              <a:t> R </a:t>
            </a:r>
            <a:r>
              <a:rPr lang="zh-CN" altLang="en-US" dirty="0"/>
              <a:t>软件包</a:t>
            </a:r>
            <a:r>
              <a:rPr lang="en-US" altLang="zh-CN" dirty="0"/>
              <a:t>56 </a:t>
            </a:r>
            <a:r>
              <a:rPr lang="zh-CN" altLang="en-US" dirty="0"/>
              <a:t>初始化聚类。动态聚类算法能够选择自适应阈值，以更好地检测树状图内的聚类。结果得到了</a:t>
            </a:r>
            <a:r>
              <a:rPr lang="en-US" altLang="zh-CN" dirty="0"/>
              <a:t>166</a:t>
            </a:r>
            <a:r>
              <a:rPr lang="zh-CN" altLang="en-US" dirty="0"/>
              <a:t>个聚类。然后，为了减轻高度相似（即冗余）表达概貌的存在（</a:t>
            </a:r>
            <a:r>
              <a:rPr lang="en" altLang="zh-CN" dirty="0"/>
              <a:t>Supplementary Fig. 3a</a:t>
            </a:r>
            <a:r>
              <a:rPr lang="zh-CN" altLang="en" dirty="0"/>
              <a:t>），</a:t>
            </a:r>
            <a:r>
              <a:rPr lang="zh-CN" altLang="en-US" dirty="0"/>
              <a:t>对这些聚类进行了重新聚类。为实现这一点，计算了聚类代谢转录本（即聚类中所有异构体的均值缩放表达，详见“方法”），并应用层次聚类，生成了</a:t>
            </a:r>
            <a:r>
              <a:rPr lang="en-US" altLang="zh-CN" dirty="0"/>
              <a:t>26</a:t>
            </a:r>
            <a:r>
              <a:rPr lang="zh-CN" altLang="en-US" dirty="0"/>
              <a:t>个聚类。在这一点上，有</a:t>
            </a:r>
            <a:r>
              <a:rPr lang="en-US" altLang="zh-CN" dirty="0"/>
              <a:t>2381</a:t>
            </a:r>
            <a:r>
              <a:rPr lang="zh-CN" altLang="en-US" dirty="0"/>
              <a:t>个异构体仍未聚类，其中包括来自呈现嘈杂表达概貌的</a:t>
            </a:r>
            <a:r>
              <a:rPr lang="en-US" altLang="zh-CN" dirty="0"/>
              <a:t>3</a:t>
            </a:r>
            <a:r>
              <a:rPr lang="zh-CN" altLang="en-US" dirty="0"/>
              <a:t>个组的异构体（</a:t>
            </a:r>
            <a:r>
              <a:rPr lang="en" altLang="zh-CN" dirty="0"/>
              <a:t>Supplementary Fig. 3b</a:t>
            </a:r>
            <a:r>
              <a:rPr lang="zh-CN" altLang="en" dirty="0"/>
              <a:t>）。</a:t>
            </a:r>
            <a:r>
              <a:rPr lang="zh-CN" altLang="en-US" dirty="0"/>
              <a:t>通过最大化聚类和异构体表达概貌之间的相似性，即使用异构体表达和聚类代谢转录本之间的百分位相关性（详见“方法”），对这些进行了分配。最后，再次合并聚类以获得完全独特的概貌。值得注意的是，我们发现了两对聚类，其概貌明显相似，但在代谢转录本聚类中未合并。为了避免在下游分析中检测到虚假的 </a:t>
            </a:r>
            <a:r>
              <a:rPr lang="en" altLang="zh-CN" dirty="0" err="1"/>
              <a:t>coDIU</a:t>
            </a:r>
            <a:r>
              <a:rPr lang="en" altLang="zh-CN" dirty="0"/>
              <a:t> </a:t>
            </a:r>
            <a:r>
              <a:rPr lang="zh-CN" altLang="en-US" dirty="0"/>
              <a:t>基因，这些被手动合并。结果，我们生成了总共</a:t>
            </a:r>
            <a:r>
              <a:rPr lang="en-US" altLang="zh-CN" dirty="0"/>
              <a:t>15</a:t>
            </a:r>
            <a:r>
              <a:rPr lang="zh-CN" altLang="en-US" dirty="0"/>
              <a:t>个不同的聚类（图</a:t>
            </a:r>
            <a:r>
              <a:rPr lang="en-US" altLang="zh-CN" dirty="0"/>
              <a:t>2</a:t>
            </a:r>
            <a:r>
              <a:rPr lang="en" altLang="zh-CN" dirty="0"/>
              <a:t>d</a:t>
            </a:r>
            <a:r>
              <a:rPr lang="zh-CN" altLang="en" dirty="0"/>
              <a:t>），</a:t>
            </a:r>
            <a:r>
              <a:rPr lang="zh-CN" altLang="en-US" dirty="0"/>
              <a:t>包含所有最初分析的异构体（共计</a:t>
            </a:r>
            <a:r>
              <a:rPr lang="en-US" altLang="zh-CN" dirty="0"/>
              <a:t>6794</a:t>
            </a:r>
            <a:r>
              <a:rPr lang="zh-CN" altLang="en-US" dirty="0"/>
              <a:t>个），并代表了</a:t>
            </a:r>
            <a:r>
              <a:rPr lang="en-US" altLang="zh-CN" dirty="0"/>
              <a:t>7</a:t>
            </a:r>
            <a:r>
              <a:rPr lang="zh-CN" altLang="en-US" dirty="0"/>
              <a:t>个广泛的细胞类型中的多样的表达模式。聚类过程的不同步骤在 </a:t>
            </a:r>
            <a:r>
              <a:rPr lang="en" altLang="zh-CN" dirty="0" err="1"/>
              <a:t>acorde</a:t>
            </a:r>
            <a:r>
              <a:rPr lang="en" altLang="zh-CN" dirty="0"/>
              <a:t> R </a:t>
            </a:r>
            <a:r>
              <a:rPr lang="zh-CN" altLang="en-US" dirty="0"/>
              <a:t>软件包中实现为函数。</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t>7</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extLst>
      <p:ext uri="{BB962C8B-B14F-4D97-AF65-F5344CB8AC3E}">
        <p14:creationId xmlns:p14="http://schemas.microsoft.com/office/powerpoint/2010/main" val="28485304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 altLang="zh-CN" dirty="0"/>
              <a:t>c </a:t>
            </a:r>
            <a:r>
              <a:rPr lang="zh-CN" altLang="en-US" dirty="0"/>
              <a:t>聚类流程。首先使用百分位相关性矩阵作为层次聚类的距离矩阵。在动态聚类生成后，通过一个三步半自动化的过程对嘈杂的聚类进行细化。</a:t>
            </a:r>
          </a:p>
          <a:p>
            <a:r>
              <a:rPr lang="en" altLang="zh-CN" dirty="0"/>
              <a:t>d </a:t>
            </a:r>
            <a:r>
              <a:rPr lang="zh-CN" altLang="en-US" dirty="0"/>
              <a:t>应用 </a:t>
            </a:r>
            <a:r>
              <a:rPr lang="en" altLang="zh-CN" dirty="0" err="1"/>
              <a:t>acorde</a:t>
            </a:r>
            <a:r>
              <a:rPr lang="en" altLang="zh-CN" dirty="0"/>
              <a:t> </a:t>
            </a:r>
            <a:r>
              <a:rPr lang="zh-CN" altLang="en-US" dirty="0"/>
              <a:t>聚类流程到小鼠神经数据集后生成的聚类。对于所有转录本计算细胞级均值表达（经过缩放，详见“方法”），然后将其汇总为全局细胞类型均值，由红线表示。灰色区域对应于细胞类型均值 </a:t>
            </a:r>
            <a:r>
              <a:rPr lang="en-US" altLang="zh-CN" dirty="0"/>
              <a:t>± </a:t>
            </a:r>
            <a:r>
              <a:rPr lang="zh-CN" altLang="en-US" dirty="0"/>
              <a:t>标准差。</a:t>
            </a:r>
            <a:r>
              <a:rPr lang="en" altLang="zh-CN" dirty="0" err="1"/>
              <a:t>Astr</a:t>
            </a:r>
            <a:r>
              <a:rPr lang="en" altLang="zh-CN" dirty="0"/>
              <a:t>: </a:t>
            </a:r>
            <a:r>
              <a:rPr lang="zh-CN" altLang="en-US" dirty="0"/>
              <a:t>星形胶质细胞，</a:t>
            </a:r>
            <a:r>
              <a:rPr lang="en" altLang="zh-CN" dirty="0"/>
              <a:t>End: </a:t>
            </a:r>
            <a:r>
              <a:rPr lang="zh-CN" altLang="en-US" dirty="0"/>
              <a:t>内皮细胞，</a:t>
            </a:r>
            <a:r>
              <a:rPr lang="en" altLang="zh-CN" dirty="0"/>
              <a:t>GABA: GABA-</a:t>
            </a:r>
            <a:r>
              <a:rPr lang="en" altLang="zh-CN" dirty="0" err="1"/>
              <a:t>ergic</a:t>
            </a:r>
            <a:r>
              <a:rPr lang="en" altLang="zh-CN" dirty="0"/>
              <a:t> </a:t>
            </a:r>
            <a:r>
              <a:rPr lang="zh-CN" altLang="en-US" dirty="0"/>
              <a:t>神经元，</a:t>
            </a:r>
            <a:r>
              <a:rPr lang="en" altLang="zh-CN" dirty="0"/>
              <a:t>Glut: </a:t>
            </a:r>
            <a:r>
              <a:rPr lang="zh-CN" altLang="en-US" dirty="0"/>
              <a:t>谷氨酸能神经元，</a:t>
            </a:r>
            <a:r>
              <a:rPr lang="en" altLang="zh-CN" dirty="0" err="1"/>
              <a:t>Micr</a:t>
            </a:r>
            <a:r>
              <a:rPr lang="en" altLang="zh-CN" dirty="0"/>
              <a:t>: </a:t>
            </a:r>
            <a:r>
              <a:rPr lang="zh-CN" altLang="en-US" dirty="0"/>
              <a:t>小胶质细胞，</a:t>
            </a:r>
            <a:r>
              <a:rPr lang="en" altLang="zh-CN" dirty="0"/>
              <a:t>Oligo: </a:t>
            </a:r>
            <a:r>
              <a:rPr lang="zh-CN" altLang="en-US" dirty="0"/>
              <a:t>少突胶质细胞，</a:t>
            </a:r>
            <a:r>
              <a:rPr lang="en" altLang="zh-CN" dirty="0"/>
              <a:t>OPC: </a:t>
            </a:r>
            <a:r>
              <a:rPr lang="zh-CN" altLang="en-US" dirty="0"/>
              <a:t>少突胶质前体细胞。</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t>8</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extLst>
      <p:ext uri="{BB962C8B-B14F-4D97-AF65-F5344CB8AC3E}">
        <p14:creationId xmlns:p14="http://schemas.microsoft.com/office/powerpoint/2010/main" val="13333636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a:p>
            <a:r>
              <a:rPr lang="en-US" altLang="zh-CN" dirty="0"/>
              <a:t>"</a:t>
            </a:r>
            <a:r>
              <a:rPr lang="zh-CN" altLang="en-US" dirty="0"/>
              <a:t>百分位相关性算法。对于每个异构体，使用</a:t>
            </a:r>
            <a:r>
              <a:rPr lang="en-US" altLang="zh-CN" dirty="0"/>
              <a:t>0</a:t>
            </a:r>
            <a:r>
              <a:rPr lang="zh-CN" altLang="en-US" dirty="0"/>
              <a:t>到</a:t>
            </a:r>
            <a:r>
              <a:rPr lang="en-US" altLang="zh-CN" dirty="0"/>
              <a:t>10</a:t>
            </a:r>
            <a:r>
              <a:rPr lang="zh-CN" altLang="en-US" dirty="0"/>
              <a:t>的百分位来总结在每个细胞类型中的表达，作为异构体在每个细胞类型内表达分布的代理。然后，使用所有异构体的百分位汇总表达值计算</a:t>
            </a:r>
            <a:r>
              <a:rPr lang="en" altLang="zh-CN" dirty="0"/>
              <a:t>Pearson</a:t>
            </a:r>
            <a:r>
              <a:rPr lang="zh-CN" altLang="en-US" dirty="0"/>
              <a:t>相关性，得到一个百分位相关性矩阵。相关性密度分布。使用</a:t>
            </a:r>
            <a:r>
              <a:rPr lang="en" altLang="zh-CN" dirty="0"/>
              <a:t>Pearson</a:t>
            </a:r>
            <a:r>
              <a:rPr lang="zh-CN" altLang="en" dirty="0"/>
              <a:t>、</a:t>
            </a:r>
            <a:r>
              <a:rPr lang="en" altLang="zh-CN" dirty="0"/>
              <a:t>Spearman</a:t>
            </a:r>
            <a:r>
              <a:rPr lang="zh-CN" altLang="en-US" dirty="0"/>
              <a:t>和百分位</a:t>
            </a:r>
            <a:r>
              <a:rPr lang="en-US" altLang="zh-CN" dirty="0"/>
              <a:t>+</a:t>
            </a:r>
            <a:r>
              <a:rPr lang="en" altLang="zh-CN" dirty="0"/>
              <a:t>Pearson</a:t>
            </a:r>
            <a:r>
              <a:rPr lang="zh-CN" altLang="en-US" dirty="0"/>
              <a:t>相关性计算两两异构体之间的相关性。聚类流程。百分位相关性矩阵首先用作层次聚类的距离矩阵。在动态聚类生成后，通过三步半自动化的流程对嘈杂的聚类进行细化。</a:t>
            </a:r>
            <a:r>
              <a:rPr lang="en-US" altLang="zh-CN" dirty="0"/>
              <a:t>"</a:t>
            </a:r>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t>9</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extLst>
      <p:ext uri="{BB962C8B-B14F-4D97-AF65-F5344CB8AC3E}">
        <p14:creationId xmlns:p14="http://schemas.microsoft.com/office/powerpoint/2010/main" val="39549733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 altLang="zh-CN" b="0" i="0" u="none" strike="noStrike" dirty="0">
                <a:solidFill>
                  <a:srgbClr val="101214"/>
                </a:solidFill>
                <a:effectLst/>
                <a:latin typeface="PingFang SC" panose="020B0400000000000000" pitchFamily="34" charset="-122"/>
                <a:ea typeface="PingFang SC" panose="020B0400000000000000" pitchFamily="34" charset="-122"/>
              </a:rPr>
              <a:t>semantic space</a:t>
            </a:r>
            <a:r>
              <a:rPr lang="zh-CN" altLang="en-US" b="0" i="0" u="none" strike="noStrike" dirty="0">
                <a:solidFill>
                  <a:srgbClr val="101214"/>
                </a:solidFill>
                <a:effectLst/>
                <a:latin typeface="PingFang SC" panose="020B0400000000000000" pitchFamily="34" charset="-122"/>
                <a:ea typeface="PingFang SC" panose="020B0400000000000000" pitchFamily="34" charset="-122"/>
              </a:rPr>
              <a:t>语义空间</a:t>
            </a:r>
            <a:endParaRPr lang="en-US" altLang="zh-CN" dirty="0"/>
          </a:p>
          <a:p>
            <a:pPr algn="l"/>
            <a:endParaRPr lang="en-US" altLang="zh-CN" b="0" i="0" dirty="0">
              <a:solidFill>
                <a:srgbClr val="374151"/>
              </a:solidFill>
              <a:effectLst/>
              <a:latin typeface="Söhne"/>
            </a:endParaRPr>
          </a:p>
          <a:p>
            <a:pPr algn="l"/>
            <a:r>
              <a:rPr lang="zh-CN" altLang="en-US" b="0" i="0" dirty="0">
                <a:solidFill>
                  <a:srgbClr val="374151"/>
                </a:solidFill>
                <a:effectLst/>
                <a:latin typeface="Söhne"/>
              </a:rPr>
              <a:t>在图</a:t>
            </a:r>
            <a:r>
              <a:rPr lang="en-US" altLang="zh-CN" b="0" i="0" dirty="0">
                <a:solidFill>
                  <a:srgbClr val="374151"/>
                </a:solidFill>
                <a:effectLst/>
                <a:latin typeface="Söhne"/>
              </a:rPr>
              <a:t>5</a:t>
            </a:r>
            <a:r>
              <a:rPr lang="en" altLang="zh-CN" b="0" i="0" dirty="0">
                <a:solidFill>
                  <a:srgbClr val="374151"/>
                </a:solidFill>
                <a:effectLst/>
                <a:latin typeface="Söhne"/>
              </a:rPr>
              <a:t>d</a:t>
            </a:r>
            <a:r>
              <a:rPr lang="zh-CN" altLang="en-US" b="0" i="0" dirty="0">
                <a:solidFill>
                  <a:srgbClr val="374151"/>
                </a:solidFill>
                <a:effectLst/>
                <a:latin typeface="Söhne"/>
              </a:rPr>
              <a:t>中，横轴和纵轴的含义如下：</a:t>
            </a:r>
          </a:p>
          <a:p>
            <a:pPr algn="l">
              <a:buFont typeface="+mj-lt"/>
              <a:buAutoNum type="arabicPeriod"/>
            </a:pPr>
            <a:r>
              <a:rPr lang="zh-CN" altLang="en-US" b="1" i="0" dirty="0">
                <a:solidFill>
                  <a:srgbClr val="374151"/>
                </a:solidFill>
                <a:effectLst/>
                <a:latin typeface="Söhne"/>
              </a:rPr>
              <a:t>纵轴（</a:t>
            </a:r>
            <a:r>
              <a:rPr lang="en" altLang="zh-CN" b="1" i="0" dirty="0">
                <a:solidFill>
                  <a:srgbClr val="374151"/>
                </a:solidFill>
                <a:effectLst/>
                <a:latin typeface="Söhne"/>
              </a:rPr>
              <a:t>y-axis</a:t>
            </a:r>
            <a:r>
              <a:rPr lang="zh-CN" altLang="en" b="1" i="0" dirty="0">
                <a:solidFill>
                  <a:srgbClr val="374151"/>
                </a:solidFill>
                <a:effectLst/>
                <a:latin typeface="Söhne"/>
              </a:rPr>
              <a:t>）：</a:t>
            </a:r>
            <a:r>
              <a:rPr lang="en" altLang="zh-CN" b="0" i="0" dirty="0">
                <a:solidFill>
                  <a:srgbClr val="374151"/>
                </a:solidFill>
                <a:effectLst/>
                <a:latin typeface="Söhne"/>
              </a:rPr>
              <a:t> </a:t>
            </a:r>
            <a:r>
              <a:rPr lang="zh-CN" altLang="en-US" b="0" i="0" dirty="0">
                <a:solidFill>
                  <a:srgbClr val="374151"/>
                </a:solidFill>
                <a:effectLst/>
                <a:latin typeface="Söhne"/>
              </a:rPr>
              <a:t>表示转录本和蛋白质功能类别。这些功能类别用于描述同义体或蛋白质在生物学上的不同功能或特征。具体的功能类别可能包括细胞结构、分子功能、生物过程等。</a:t>
            </a:r>
          </a:p>
          <a:p>
            <a:pPr algn="l">
              <a:buFont typeface="+mj-lt"/>
              <a:buAutoNum type="arabicPeriod"/>
            </a:pPr>
            <a:r>
              <a:rPr lang="zh-CN" altLang="en-US" b="1" i="0" dirty="0">
                <a:solidFill>
                  <a:srgbClr val="374151"/>
                </a:solidFill>
                <a:effectLst/>
                <a:latin typeface="Söhne"/>
              </a:rPr>
              <a:t>横轴（</a:t>
            </a:r>
            <a:r>
              <a:rPr lang="en" altLang="zh-CN" b="1" i="0" dirty="0">
                <a:solidFill>
                  <a:srgbClr val="374151"/>
                </a:solidFill>
                <a:effectLst/>
                <a:latin typeface="Söhne"/>
              </a:rPr>
              <a:t>x-axis</a:t>
            </a:r>
            <a:r>
              <a:rPr lang="zh-CN" altLang="en" b="1" i="0" dirty="0">
                <a:solidFill>
                  <a:srgbClr val="374151"/>
                </a:solidFill>
                <a:effectLst/>
                <a:latin typeface="Söhne"/>
              </a:rPr>
              <a:t>）：</a:t>
            </a:r>
            <a:r>
              <a:rPr lang="en" altLang="zh-CN" b="0" i="0" dirty="0">
                <a:solidFill>
                  <a:srgbClr val="374151"/>
                </a:solidFill>
                <a:effectLst/>
                <a:latin typeface="Söhne"/>
              </a:rPr>
              <a:t> </a:t>
            </a:r>
            <a:r>
              <a:rPr lang="zh-CN" altLang="en-US" b="0" i="0" dirty="0">
                <a:solidFill>
                  <a:srgbClr val="374151"/>
                </a:solidFill>
                <a:effectLst/>
                <a:latin typeface="Söhne"/>
              </a:rPr>
              <a:t>表示基因的百分比，该百分比显示至少包含一个特定功能类别注释的基因，在这些基因中被检测为在功能上发生变异。横轴分为两个部分，分别表示两个不同的功能多样性分析 </a:t>
            </a:r>
            <a:r>
              <a:rPr lang="en-US" altLang="zh-CN" b="0" i="0" dirty="0">
                <a:solidFill>
                  <a:srgbClr val="374151"/>
                </a:solidFill>
                <a:effectLst/>
                <a:latin typeface="Söhne"/>
              </a:rPr>
              <a:t>(</a:t>
            </a:r>
            <a:r>
              <a:rPr lang="en" altLang="zh-CN" b="0" i="0" dirty="0">
                <a:solidFill>
                  <a:srgbClr val="374151"/>
                </a:solidFill>
                <a:effectLst/>
                <a:latin typeface="Söhne"/>
              </a:rPr>
              <a:t>Functional Diversity Analysis, FDA) </a:t>
            </a:r>
            <a:r>
              <a:rPr lang="zh-CN" altLang="en-US" b="0" i="0" dirty="0">
                <a:solidFill>
                  <a:srgbClr val="374151"/>
                </a:solidFill>
                <a:effectLst/>
                <a:latin typeface="Söhne"/>
              </a:rPr>
              <a:t>标准：</a:t>
            </a:r>
          </a:p>
          <a:p>
            <a:pPr marL="742950" lvl="1" indent="-285750" algn="l">
              <a:buFont typeface="+mj-lt"/>
              <a:buAutoNum type="arabicPeriod"/>
            </a:pPr>
            <a:r>
              <a:rPr lang="zh-CN" altLang="en-US" b="1" i="0" dirty="0">
                <a:solidFill>
                  <a:srgbClr val="374151"/>
                </a:solidFill>
                <a:effectLst/>
                <a:latin typeface="Söhne"/>
              </a:rPr>
              <a:t>左侧网格列（</a:t>
            </a:r>
            <a:r>
              <a:rPr lang="en" altLang="zh-CN" b="1" i="0" dirty="0">
                <a:solidFill>
                  <a:srgbClr val="374151"/>
                </a:solidFill>
                <a:effectLst/>
                <a:latin typeface="Söhne"/>
              </a:rPr>
              <a:t>position</a:t>
            </a:r>
            <a:r>
              <a:rPr lang="zh-CN" altLang="en" b="1" i="0" dirty="0">
                <a:solidFill>
                  <a:srgbClr val="374151"/>
                </a:solidFill>
                <a:effectLst/>
                <a:latin typeface="Söhne"/>
              </a:rPr>
              <a:t>）：</a:t>
            </a:r>
            <a:r>
              <a:rPr lang="en" altLang="zh-CN" b="0" i="0" dirty="0">
                <a:solidFill>
                  <a:srgbClr val="374151"/>
                </a:solidFill>
                <a:effectLst/>
                <a:latin typeface="Söhne"/>
              </a:rPr>
              <a:t> </a:t>
            </a:r>
            <a:r>
              <a:rPr lang="zh-CN" altLang="en-US" b="0" i="0" dirty="0">
                <a:solidFill>
                  <a:srgbClr val="374151"/>
                </a:solidFill>
                <a:effectLst/>
                <a:latin typeface="Söhne"/>
              </a:rPr>
              <a:t>表示基因在基因组中的位置是否发生变异。这一列显示了在给定功能类别下，有多少基因显示出位置变异。</a:t>
            </a:r>
          </a:p>
          <a:p>
            <a:pPr marL="742950" lvl="1" indent="-285750" algn="l">
              <a:buFont typeface="+mj-lt"/>
              <a:buAutoNum type="arabicPeriod"/>
            </a:pPr>
            <a:r>
              <a:rPr lang="zh-CN" altLang="en-US" b="1" i="0" dirty="0">
                <a:solidFill>
                  <a:srgbClr val="374151"/>
                </a:solidFill>
                <a:effectLst/>
                <a:latin typeface="Söhne"/>
              </a:rPr>
              <a:t>右侧网格列（</a:t>
            </a:r>
            <a:r>
              <a:rPr lang="en" altLang="zh-CN" b="1" i="0" dirty="0">
                <a:solidFill>
                  <a:srgbClr val="374151"/>
                </a:solidFill>
                <a:effectLst/>
                <a:latin typeface="Söhne"/>
              </a:rPr>
              <a:t>presence</a:t>
            </a:r>
            <a:r>
              <a:rPr lang="zh-CN" altLang="en" b="1" i="0" dirty="0">
                <a:solidFill>
                  <a:srgbClr val="374151"/>
                </a:solidFill>
                <a:effectLst/>
                <a:latin typeface="Söhne"/>
              </a:rPr>
              <a:t>）：</a:t>
            </a:r>
            <a:r>
              <a:rPr lang="en" altLang="zh-CN" b="0" i="0" dirty="0">
                <a:solidFill>
                  <a:srgbClr val="374151"/>
                </a:solidFill>
                <a:effectLst/>
                <a:latin typeface="Söhne"/>
              </a:rPr>
              <a:t> </a:t>
            </a:r>
            <a:r>
              <a:rPr lang="zh-CN" altLang="en-US" b="0" i="0" dirty="0">
                <a:solidFill>
                  <a:srgbClr val="374151"/>
                </a:solidFill>
                <a:effectLst/>
                <a:latin typeface="Söhne"/>
              </a:rPr>
              <a:t>表示基因是否具有某些功能性特征。这一列显示了在给定功能类别下，有多少基因显示出功能存在</a:t>
            </a:r>
            <a:r>
              <a:rPr lang="en-US" altLang="zh-CN" b="0" i="0" dirty="0">
                <a:solidFill>
                  <a:srgbClr val="374151"/>
                </a:solidFill>
                <a:effectLst/>
                <a:latin typeface="Söhne"/>
              </a:rPr>
              <a:t>/</a:t>
            </a:r>
            <a:r>
              <a:rPr lang="zh-CN" altLang="en-US" b="0" i="0" dirty="0">
                <a:solidFill>
                  <a:srgbClr val="374151"/>
                </a:solidFill>
                <a:effectLst/>
                <a:latin typeface="Söhne"/>
              </a:rPr>
              <a:t>缺失的变异。</a:t>
            </a:r>
          </a:p>
          <a:p>
            <a:pPr algn="l"/>
            <a:r>
              <a:rPr lang="zh-CN" altLang="en-US" b="0" i="0" dirty="0">
                <a:solidFill>
                  <a:srgbClr val="374151"/>
                </a:solidFill>
                <a:effectLst/>
                <a:latin typeface="Söhne"/>
              </a:rPr>
              <a:t>通过这个图示，可以了解不同功能类别下基因的功能多样性，即它们在不同的功能方面是否表现出差异，以及这种差异的程度。</a:t>
            </a:r>
          </a:p>
          <a:p>
            <a:pPr algn="l"/>
            <a:endParaRPr lang="en" altLang="zh-CN" b="0" i="0" dirty="0">
              <a:solidFill>
                <a:srgbClr val="374151"/>
              </a:solidFill>
              <a:effectLst/>
              <a:latin typeface="Söhne"/>
            </a:endParaRPr>
          </a:p>
          <a:p>
            <a:pPr algn="l"/>
            <a:endParaRPr lang="en" altLang="zh-CN" b="0" i="0" dirty="0">
              <a:solidFill>
                <a:srgbClr val="374151"/>
              </a:solidFill>
              <a:effectLst/>
              <a:latin typeface="Söhne"/>
            </a:endParaRPr>
          </a:p>
          <a:p>
            <a:pPr algn="l"/>
            <a:r>
              <a:rPr lang="en" altLang="zh-CN" b="0" i="0" dirty="0" err="1">
                <a:solidFill>
                  <a:srgbClr val="374151"/>
                </a:solidFill>
                <a:effectLst/>
                <a:latin typeface="Söhne"/>
              </a:rPr>
              <a:t>tappAS</a:t>
            </a:r>
            <a:r>
              <a:rPr lang="zh-CN" altLang="en" b="0" i="0" dirty="0">
                <a:solidFill>
                  <a:srgbClr val="374151"/>
                </a:solidFill>
                <a:effectLst/>
                <a:latin typeface="Söhne"/>
              </a:rPr>
              <a:t>（</a:t>
            </a:r>
            <a:r>
              <a:rPr lang="en" altLang="zh-CN" b="0" i="0" dirty="0">
                <a:solidFill>
                  <a:srgbClr val="374151"/>
                </a:solidFill>
                <a:effectLst/>
                <a:latin typeface="Söhne"/>
              </a:rPr>
              <a:t>Transcriptomic Analysis of Alternative Polyadenylation and Splicing</a:t>
            </a:r>
            <a:r>
              <a:rPr lang="zh-CN" altLang="en" b="0" i="0" dirty="0">
                <a:solidFill>
                  <a:srgbClr val="374151"/>
                </a:solidFill>
                <a:effectLst/>
                <a:latin typeface="Söhne"/>
              </a:rPr>
              <a:t>）</a:t>
            </a:r>
            <a:r>
              <a:rPr lang="zh-CN" altLang="en-US" b="0" i="0" dirty="0">
                <a:solidFill>
                  <a:srgbClr val="374151"/>
                </a:solidFill>
                <a:effectLst/>
                <a:latin typeface="Söhne"/>
              </a:rPr>
              <a:t>功能多样性分析是一种用于研究基因表达异构性的方法。该分析旨在揭示同一基因的不同</a:t>
            </a:r>
            <a:r>
              <a:rPr lang="en-US" altLang="zh-CN" b="0" i="0" dirty="0">
                <a:solidFill>
                  <a:srgbClr val="374151"/>
                </a:solidFill>
                <a:effectLst/>
                <a:latin typeface="Söhne"/>
              </a:rPr>
              <a:t>isoform</a:t>
            </a:r>
            <a:r>
              <a:rPr lang="zh-CN" altLang="en-US" b="0" i="0" dirty="0">
                <a:solidFill>
                  <a:srgbClr val="374151"/>
                </a:solidFill>
                <a:effectLst/>
                <a:latin typeface="Söhne"/>
              </a:rPr>
              <a:t>在功能上的变异。具体而言，</a:t>
            </a:r>
            <a:r>
              <a:rPr lang="en" altLang="zh-CN" b="0" i="0" dirty="0" err="1">
                <a:solidFill>
                  <a:srgbClr val="374151"/>
                </a:solidFill>
                <a:effectLst/>
                <a:latin typeface="Söhne"/>
              </a:rPr>
              <a:t>tappAS</a:t>
            </a:r>
            <a:r>
              <a:rPr lang="zh-CN" altLang="en-US" b="0" i="0" dirty="0">
                <a:solidFill>
                  <a:srgbClr val="374151"/>
                </a:solidFill>
                <a:effectLst/>
                <a:latin typeface="Söhne"/>
              </a:rPr>
              <a:t>功能多样性分析涉及两个主要方面：基因组位置和同义体的存在</a:t>
            </a:r>
            <a:r>
              <a:rPr lang="en-US" altLang="zh-CN" b="0" i="0" dirty="0">
                <a:solidFill>
                  <a:srgbClr val="374151"/>
                </a:solidFill>
                <a:effectLst/>
                <a:latin typeface="Söhne"/>
              </a:rPr>
              <a:t>/</a:t>
            </a:r>
            <a:r>
              <a:rPr lang="zh-CN" altLang="en-US" b="0" i="0" dirty="0">
                <a:solidFill>
                  <a:srgbClr val="374151"/>
                </a:solidFill>
                <a:effectLst/>
                <a:latin typeface="Söhne"/>
              </a:rPr>
              <a:t>缺失标准。</a:t>
            </a:r>
          </a:p>
          <a:p>
            <a:pPr algn="l">
              <a:buFont typeface="+mj-lt"/>
              <a:buAutoNum type="arabicPeriod"/>
            </a:pPr>
            <a:r>
              <a:rPr lang="zh-CN" altLang="en-US" b="1" i="0" dirty="0">
                <a:solidFill>
                  <a:srgbClr val="374151"/>
                </a:solidFill>
                <a:effectLst/>
                <a:latin typeface="Söhne"/>
              </a:rPr>
              <a:t>基因组位置分析：</a:t>
            </a:r>
            <a:r>
              <a:rPr lang="zh-CN" altLang="en-US" b="0" i="0" dirty="0">
                <a:solidFill>
                  <a:srgbClr val="374151"/>
                </a:solidFill>
                <a:effectLst/>
                <a:latin typeface="Söhne"/>
              </a:rPr>
              <a:t> 该分析考察基因组上的位置信息，即同一基因的不同同义体在基因组中的位置。通过比较同一基因的不同同义体的位置信息，可以检测它们在基因组中的功能差异。</a:t>
            </a:r>
          </a:p>
          <a:p>
            <a:pPr algn="l">
              <a:buFont typeface="+mj-lt"/>
              <a:buAutoNum type="arabicPeriod"/>
            </a:pPr>
            <a:r>
              <a:rPr lang="zh-CN" altLang="en-US" b="1" i="0" dirty="0">
                <a:solidFill>
                  <a:srgbClr val="374151"/>
                </a:solidFill>
                <a:effectLst/>
                <a:latin typeface="Söhne"/>
              </a:rPr>
              <a:t>存在</a:t>
            </a:r>
            <a:r>
              <a:rPr lang="en-US" altLang="zh-CN" b="1" i="0" dirty="0">
                <a:solidFill>
                  <a:srgbClr val="374151"/>
                </a:solidFill>
                <a:effectLst/>
                <a:latin typeface="Söhne"/>
              </a:rPr>
              <a:t>/</a:t>
            </a:r>
            <a:r>
              <a:rPr lang="zh-CN" altLang="en-US" b="1" i="0" dirty="0">
                <a:solidFill>
                  <a:srgbClr val="374151"/>
                </a:solidFill>
                <a:effectLst/>
                <a:latin typeface="Söhne"/>
              </a:rPr>
              <a:t>缺失标准分析：</a:t>
            </a:r>
            <a:r>
              <a:rPr lang="zh-CN" altLang="en-US" b="0" i="0" dirty="0">
                <a:solidFill>
                  <a:srgbClr val="374151"/>
                </a:solidFill>
                <a:effectLst/>
                <a:latin typeface="Söhne"/>
              </a:rPr>
              <a:t> 该分析关注同一基因的不同同义体是否存在或缺失特定的功能性标准。这些标准可能涉及到转录本的特定结构或序列特征。通过比较同一基因的不同同义体的存在</a:t>
            </a:r>
            <a:r>
              <a:rPr lang="en-US" altLang="zh-CN" b="0" i="0" dirty="0">
                <a:solidFill>
                  <a:srgbClr val="374151"/>
                </a:solidFill>
                <a:effectLst/>
                <a:latin typeface="Söhne"/>
              </a:rPr>
              <a:t>/</a:t>
            </a:r>
            <a:r>
              <a:rPr lang="zh-CN" altLang="en-US" b="0" i="0" dirty="0">
                <a:solidFill>
                  <a:srgbClr val="374151"/>
                </a:solidFill>
                <a:effectLst/>
                <a:latin typeface="Söhne"/>
              </a:rPr>
              <a:t>缺失标准，可以识别它们在功能上的差异。</a:t>
            </a:r>
          </a:p>
          <a:p>
            <a:pPr algn="l"/>
            <a:r>
              <a:rPr lang="zh-CN" altLang="en-US" b="0" i="0" dirty="0">
                <a:solidFill>
                  <a:srgbClr val="374151"/>
                </a:solidFill>
                <a:effectLst/>
                <a:latin typeface="Söhne"/>
              </a:rPr>
              <a:t>功能多样性分析的结果以图形或表格的形式呈现，通常包括各种统计指标和图示，以便更好地理解同一基因的不同同义体之间的功能差异。在上述文本中提到的图</a:t>
            </a:r>
            <a:r>
              <a:rPr lang="en-US" altLang="zh-CN" b="0" i="0" dirty="0">
                <a:solidFill>
                  <a:srgbClr val="374151"/>
                </a:solidFill>
                <a:effectLst/>
                <a:latin typeface="Söhne"/>
              </a:rPr>
              <a:t>6</a:t>
            </a:r>
            <a:r>
              <a:rPr lang="zh-CN" altLang="en-US" b="0" i="0" dirty="0">
                <a:solidFill>
                  <a:srgbClr val="374151"/>
                </a:solidFill>
                <a:effectLst/>
                <a:latin typeface="Söhne"/>
              </a:rPr>
              <a:t>中，涉及了对神经</a:t>
            </a:r>
            <a:r>
              <a:rPr lang="en-US" altLang="zh-CN" b="0" i="0" dirty="0">
                <a:solidFill>
                  <a:srgbClr val="374151"/>
                </a:solidFill>
                <a:effectLst/>
                <a:latin typeface="Söhne"/>
              </a:rPr>
              <a:t>-</a:t>
            </a:r>
            <a:r>
              <a:rPr lang="zh-CN" altLang="en-US" b="0" i="0" dirty="0">
                <a:solidFill>
                  <a:srgbClr val="374151"/>
                </a:solidFill>
                <a:effectLst/>
                <a:latin typeface="Söhne"/>
              </a:rPr>
              <a:t>寡神经胶质簇中检测到的</a:t>
            </a:r>
            <a:r>
              <a:rPr lang="en" altLang="zh-CN" b="0" i="0" dirty="0" err="1">
                <a:solidFill>
                  <a:srgbClr val="374151"/>
                </a:solidFill>
                <a:effectLst/>
                <a:latin typeface="Söhne"/>
              </a:rPr>
              <a:t>coDIU</a:t>
            </a:r>
            <a:r>
              <a:rPr lang="zh-CN" altLang="en-US" b="0" i="0" dirty="0">
                <a:solidFill>
                  <a:srgbClr val="374151"/>
                </a:solidFill>
                <a:effectLst/>
                <a:latin typeface="Söhne"/>
              </a:rPr>
              <a:t>基因进行</a:t>
            </a:r>
            <a:r>
              <a:rPr lang="en" altLang="zh-CN" b="0" i="0" dirty="0" err="1">
                <a:solidFill>
                  <a:srgbClr val="374151"/>
                </a:solidFill>
                <a:effectLst/>
                <a:latin typeface="Söhne"/>
              </a:rPr>
              <a:t>tappAS</a:t>
            </a:r>
            <a:r>
              <a:rPr lang="zh-CN" altLang="en-US" b="0" i="0" dirty="0">
                <a:solidFill>
                  <a:srgbClr val="374151"/>
                </a:solidFill>
                <a:effectLst/>
                <a:latin typeface="Söhne"/>
              </a:rPr>
              <a:t>功能多样性分析的结果。</a:t>
            </a:r>
            <a:endParaRPr lang="en-US" altLang="zh-CN" b="0" i="0" dirty="0">
              <a:solidFill>
                <a:srgbClr val="374151"/>
              </a:solidFill>
              <a:effectLst/>
              <a:latin typeface="Söhne"/>
            </a:endParaRPr>
          </a:p>
          <a:p>
            <a:pPr algn="l"/>
            <a:endParaRPr lang="en-US" altLang="zh-CN" b="0" i="0" dirty="0">
              <a:solidFill>
                <a:srgbClr val="374151"/>
              </a:solidFill>
              <a:effectLst/>
              <a:latin typeface="Söhne"/>
            </a:endParaRPr>
          </a:p>
          <a:p>
            <a:pPr algn="l"/>
            <a:r>
              <a:rPr lang="zh-CN" altLang="en-US" b="0" i="0" dirty="0">
                <a:solidFill>
                  <a:srgbClr val="374151"/>
                </a:solidFill>
                <a:effectLst/>
                <a:latin typeface="Söhne"/>
              </a:rPr>
              <a:t>在图</a:t>
            </a:r>
            <a:r>
              <a:rPr lang="en-US" altLang="zh-CN" b="0" i="0" dirty="0">
                <a:solidFill>
                  <a:srgbClr val="374151"/>
                </a:solidFill>
                <a:effectLst/>
                <a:latin typeface="Söhne"/>
              </a:rPr>
              <a:t>5</a:t>
            </a:r>
            <a:r>
              <a:rPr lang="en" altLang="zh-CN" b="0" i="0" dirty="0">
                <a:solidFill>
                  <a:srgbClr val="374151"/>
                </a:solidFill>
                <a:effectLst/>
                <a:latin typeface="Söhne"/>
              </a:rPr>
              <a:t>d</a:t>
            </a:r>
            <a:r>
              <a:rPr lang="zh-CN" altLang="en-US" b="0" i="0" dirty="0">
                <a:solidFill>
                  <a:srgbClr val="374151"/>
                </a:solidFill>
                <a:effectLst/>
                <a:latin typeface="Söhne"/>
              </a:rPr>
              <a:t>的左侧网格列中，当纵轴是 </a:t>
            </a:r>
            <a:r>
              <a:rPr lang="en-US" altLang="zh-CN" b="0" i="0" dirty="0">
                <a:solidFill>
                  <a:srgbClr val="374151"/>
                </a:solidFill>
                <a:effectLst/>
                <a:latin typeface="Söhne"/>
              </a:rPr>
              <a:t>"5</a:t>
            </a:r>
            <a:r>
              <a:rPr lang="en" altLang="zh-CN" b="0" i="0" dirty="0" err="1">
                <a:solidFill>
                  <a:srgbClr val="374151"/>
                </a:solidFill>
                <a:effectLst/>
                <a:latin typeface="Söhne"/>
              </a:rPr>
              <a:t>UTR_Length</a:t>
            </a:r>
            <a:r>
              <a:rPr lang="en" altLang="zh-CN" b="0" i="0" dirty="0">
                <a:solidFill>
                  <a:srgbClr val="374151"/>
                </a:solidFill>
                <a:effectLst/>
                <a:latin typeface="Söhne"/>
              </a:rPr>
              <a:t>" </a:t>
            </a:r>
            <a:r>
              <a:rPr lang="zh-CN" altLang="en-US" b="0" i="0" dirty="0">
                <a:solidFill>
                  <a:srgbClr val="374151"/>
                </a:solidFill>
                <a:effectLst/>
                <a:latin typeface="Söhne"/>
              </a:rPr>
              <a:t>时，表示分析基因的</a:t>
            </a:r>
            <a:r>
              <a:rPr lang="en-US" altLang="zh-CN" b="0" i="0" dirty="0">
                <a:solidFill>
                  <a:srgbClr val="374151"/>
                </a:solidFill>
                <a:effectLst/>
                <a:latin typeface="Söhne"/>
              </a:rPr>
              <a:t>5'</a:t>
            </a:r>
            <a:r>
              <a:rPr lang="zh-CN" altLang="en-US" b="0" i="0" dirty="0">
                <a:solidFill>
                  <a:srgbClr val="374151"/>
                </a:solidFill>
                <a:effectLst/>
                <a:latin typeface="Söhne"/>
              </a:rPr>
              <a:t>非翻译区域（</a:t>
            </a:r>
            <a:r>
              <a:rPr lang="en-US" altLang="zh-CN" b="0" i="0" dirty="0">
                <a:solidFill>
                  <a:srgbClr val="374151"/>
                </a:solidFill>
                <a:effectLst/>
                <a:latin typeface="Söhne"/>
              </a:rPr>
              <a:t>5'</a:t>
            </a:r>
            <a:r>
              <a:rPr lang="en" altLang="zh-CN" b="0" i="0" dirty="0">
                <a:solidFill>
                  <a:srgbClr val="374151"/>
                </a:solidFill>
                <a:effectLst/>
                <a:latin typeface="Söhne"/>
              </a:rPr>
              <a:t>UTR</a:t>
            </a:r>
            <a:r>
              <a:rPr lang="zh-CN" altLang="en" b="0" i="0" dirty="0">
                <a:solidFill>
                  <a:srgbClr val="374151"/>
                </a:solidFill>
                <a:effectLst/>
                <a:latin typeface="Söhne"/>
              </a:rPr>
              <a:t>）</a:t>
            </a:r>
            <a:r>
              <a:rPr lang="zh-CN" altLang="en-US" b="0" i="0" dirty="0">
                <a:solidFill>
                  <a:srgbClr val="374151"/>
                </a:solidFill>
                <a:effectLst/>
                <a:latin typeface="Söhne"/>
              </a:rPr>
              <a:t>的长度特征。而当纵轴的值是 </a:t>
            </a:r>
            <a:r>
              <a:rPr lang="en-US" altLang="zh-CN" b="0" i="0" dirty="0">
                <a:solidFill>
                  <a:srgbClr val="374151"/>
                </a:solidFill>
                <a:effectLst/>
                <a:latin typeface="Söhne"/>
              </a:rPr>
              <a:t>55% </a:t>
            </a:r>
            <a:r>
              <a:rPr lang="zh-CN" altLang="en-US" b="0" i="0" dirty="0">
                <a:solidFill>
                  <a:srgbClr val="374151"/>
                </a:solidFill>
                <a:effectLst/>
                <a:latin typeface="Söhne"/>
              </a:rPr>
              <a:t>时，表示在这个</a:t>
            </a:r>
            <a:r>
              <a:rPr lang="en-US" altLang="zh-CN" b="0" i="0" dirty="0">
                <a:solidFill>
                  <a:srgbClr val="374151"/>
                </a:solidFill>
                <a:effectLst/>
                <a:latin typeface="Söhne"/>
              </a:rPr>
              <a:t>5'</a:t>
            </a:r>
            <a:r>
              <a:rPr lang="en" altLang="zh-CN" b="0" i="0" dirty="0">
                <a:solidFill>
                  <a:srgbClr val="374151"/>
                </a:solidFill>
                <a:effectLst/>
                <a:latin typeface="Söhne"/>
              </a:rPr>
              <a:t>UTR</a:t>
            </a:r>
            <a:r>
              <a:rPr lang="zh-CN" altLang="en-US" b="0" i="0" dirty="0">
                <a:solidFill>
                  <a:srgbClr val="374151"/>
                </a:solidFill>
                <a:effectLst/>
                <a:latin typeface="Söhne"/>
              </a:rPr>
              <a:t>长度的功能类别下，有</a:t>
            </a:r>
            <a:r>
              <a:rPr lang="en-US" altLang="zh-CN" b="0" i="0" dirty="0">
                <a:solidFill>
                  <a:srgbClr val="374151"/>
                </a:solidFill>
                <a:effectLst/>
                <a:latin typeface="Söhne"/>
              </a:rPr>
              <a:t>55%</a:t>
            </a:r>
            <a:r>
              <a:rPr lang="zh-CN" altLang="en-US" b="0" i="0" dirty="0">
                <a:solidFill>
                  <a:srgbClr val="374151"/>
                </a:solidFill>
                <a:effectLst/>
                <a:latin typeface="Söhne"/>
              </a:rPr>
              <a:t>的基因在其</a:t>
            </a:r>
            <a:r>
              <a:rPr lang="en-US" altLang="zh-CN" b="0" i="0" dirty="0">
                <a:solidFill>
                  <a:srgbClr val="374151"/>
                </a:solidFill>
                <a:effectLst/>
                <a:latin typeface="Söhne"/>
              </a:rPr>
              <a:t>5'</a:t>
            </a:r>
            <a:r>
              <a:rPr lang="en" altLang="zh-CN" b="0" i="0" dirty="0">
                <a:solidFill>
                  <a:srgbClr val="374151"/>
                </a:solidFill>
                <a:effectLst/>
                <a:latin typeface="Söhne"/>
              </a:rPr>
              <a:t>UTR</a:t>
            </a:r>
            <a:r>
              <a:rPr lang="zh-CN" altLang="en-US" b="0" i="0" dirty="0">
                <a:solidFill>
                  <a:srgbClr val="374151"/>
                </a:solidFill>
                <a:effectLst/>
                <a:latin typeface="Söhne"/>
              </a:rPr>
              <a:t>长度上显示出功能多样性，即在这个特定功能类别下，</a:t>
            </a:r>
            <a:r>
              <a:rPr lang="en-US" altLang="zh-CN" b="0" i="0" dirty="0">
                <a:solidFill>
                  <a:srgbClr val="374151"/>
                </a:solidFill>
                <a:effectLst/>
                <a:latin typeface="Söhne"/>
              </a:rPr>
              <a:t>55%</a:t>
            </a:r>
            <a:r>
              <a:rPr lang="zh-CN" altLang="en-US" b="0" i="0" dirty="0">
                <a:solidFill>
                  <a:srgbClr val="374151"/>
                </a:solidFill>
                <a:effectLst/>
                <a:latin typeface="Söhne"/>
              </a:rPr>
              <a:t>的基因的</a:t>
            </a:r>
            <a:r>
              <a:rPr lang="en-US" altLang="zh-CN" b="0" i="0" dirty="0">
                <a:solidFill>
                  <a:srgbClr val="374151"/>
                </a:solidFill>
                <a:effectLst/>
                <a:latin typeface="Söhne"/>
              </a:rPr>
              <a:t>5'</a:t>
            </a:r>
            <a:r>
              <a:rPr lang="en" altLang="zh-CN" b="0" i="0" dirty="0">
                <a:solidFill>
                  <a:srgbClr val="374151"/>
                </a:solidFill>
                <a:effectLst/>
                <a:latin typeface="Söhne"/>
              </a:rPr>
              <a:t>UTR</a:t>
            </a:r>
            <a:r>
              <a:rPr lang="zh-CN" altLang="en-US" b="0" i="0" dirty="0">
                <a:solidFill>
                  <a:srgbClr val="374151"/>
                </a:solidFill>
                <a:effectLst/>
                <a:latin typeface="Söhne"/>
              </a:rPr>
              <a:t>长度发生了变异。</a:t>
            </a:r>
          </a:p>
          <a:p>
            <a:pPr algn="l"/>
            <a:r>
              <a:rPr lang="zh-CN" altLang="en-US" b="0" i="0" dirty="0">
                <a:solidFill>
                  <a:srgbClr val="374151"/>
                </a:solidFill>
                <a:effectLst/>
                <a:latin typeface="Söhne"/>
              </a:rPr>
              <a:t>这样的信息告诉我们，在</a:t>
            </a:r>
            <a:r>
              <a:rPr lang="en-US" altLang="zh-CN" b="0" i="0" dirty="0">
                <a:solidFill>
                  <a:srgbClr val="374151"/>
                </a:solidFill>
                <a:effectLst/>
                <a:latin typeface="Söhne"/>
              </a:rPr>
              <a:t>5'</a:t>
            </a:r>
            <a:r>
              <a:rPr lang="en" altLang="zh-CN" b="0" i="0" dirty="0">
                <a:solidFill>
                  <a:srgbClr val="374151"/>
                </a:solidFill>
                <a:effectLst/>
                <a:latin typeface="Söhne"/>
              </a:rPr>
              <a:t>UTR</a:t>
            </a:r>
            <a:r>
              <a:rPr lang="zh-CN" altLang="en-US" b="0" i="0" dirty="0">
                <a:solidFill>
                  <a:srgbClr val="374151"/>
                </a:solidFill>
                <a:effectLst/>
                <a:latin typeface="Söhne"/>
              </a:rPr>
              <a:t>长度这个功能类别下，一部分基因显示出了在基因组位置上的变异。这种变异可能指的是在同一基因的不同同义体中，它们的</a:t>
            </a:r>
            <a:r>
              <a:rPr lang="en-US" altLang="zh-CN" b="0" i="0" dirty="0">
                <a:solidFill>
                  <a:srgbClr val="374151"/>
                </a:solidFill>
                <a:effectLst/>
                <a:latin typeface="Söhne"/>
              </a:rPr>
              <a:t>5'</a:t>
            </a:r>
            <a:r>
              <a:rPr lang="en" altLang="zh-CN" b="0" i="0" dirty="0">
                <a:solidFill>
                  <a:srgbClr val="374151"/>
                </a:solidFill>
                <a:effectLst/>
                <a:latin typeface="Söhne"/>
              </a:rPr>
              <a:t>UTR</a:t>
            </a:r>
            <a:r>
              <a:rPr lang="zh-CN" altLang="en-US" b="0" i="0" dirty="0">
                <a:solidFill>
                  <a:srgbClr val="374151"/>
                </a:solidFill>
                <a:effectLst/>
                <a:latin typeface="Söhne"/>
              </a:rPr>
              <a:t>长度存在差异。这对于理解基因功能多样性和同义体之间的功能差异具有重要意义。</a:t>
            </a:r>
          </a:p>
          <a:p>
            <a:pPr algn="l"/>
            <a:endParaRPr lang="en-US" altLang="zh-CN" b="0" i="0" dirty="0">
              <a:solidFill>
                <a:srgbClr val="374151"/>
              </a:solidFill>
              <a:effectLst/>
              <a:latin typeface="Söhne"/>
            </a:endParaRPr>
          </a:p>
          <a:p>
            <a:pPr algn="l"/>
            <a:endParaRPr lang="zh-CN" altLang="en-US" b="0" i="0" dirty="0">
              <a:solidFill>
                <a:srgbClr val="374151"/>
              </a:solidFill>
              <a:effectLst/>
              <a:latin typeface="Söhne"/>
            </a:endParaRPr>
          </a:p>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t>10</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extLst>
      <p:ext uri="{BB962C8B-B14F-4D97-AF65-F5344CB8AC3E}">
        <p14:creationId xmlns:p14="http://schemas.microsoft.com/office/powerpoint/2010/main" val="20582553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3000">
        <p15:prstTrans prst="pageCurlDouble"/>
      </p:transition>
    </mc:Choice>
    <mc:Fallback xmlns="">
      <p:transition spd="slow" advTm="300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3000">
        <p15:prstTrans prst="pageCurlDouble"/>
      </p:transition>
    </mc:Choice>
    <mc:Fallback xmlns="">
      <p:transition spd="slow" advTm="300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395F098-428B-7742-A705-DC1B19522322}" type="datetime1">
              <a:rPr lang="zh-CN" altLang="en-US" smtClean="0"/>
              <a:t>2023/12/15</a:t>
            </a:fld>
            <a:endParaRPr lang="zh-CN" altLang="en-US" dirty="0"/>
          </a:p>
        </p:txBody>
      </p:sp>
      <p:sp>
        <p:nvSpPr>
          <p:cNvPr id="3" name="页脚占位符 2"/>
          <p:cNvSpPr>
            <a:spLocks noGrp="1"/>
          </p:cNvSpPr>
          <p:nvPr>
            <p:ph type="ftr" sz="quarter" idx="11"/>
          </p:nvPr>
        </p:nvSpPr>
        <p:spPr/>
        <p:txBody>
          <a:bodyPr/>
          <a:lstStyle/>
          <a:p>
            <a:endParaRPr lang="zh-CN" altLang="en-US" dirty="0"/>
          </a:p>
        </p:txBody>
      </p:sp>
      <p:sp>
        <p:nvSpPr>
          <p:cNvPr id="4" name="灯片编号占位符 3"/>
          <p:cNvSpPr>
            <a:spLocks noGrp="1"/>
          </p:cNvSpPr>
          <p:nvPr>
            <p:ph type="sldNum" sz="quarter" idx="12"/>
          </p:nvPr>
        </p:nvSpPr>
        <p:spPr/>
        <p:txBody>
          <a:bodyPr/>
          <a:lstStyle/>
          <a:p>
            <a:fld id="{C1BC6EB1-3B9C-423A-A463-BABF6B6D69D7}" type="slidenum">
              <a:rPr lang="zh-CN" altLang="en-US" smtClean="0"/>
              <a:t>‹#›</a:t>
            </a:fld>
            <a:endParaRPr lang="zh-CN" altLang="en-US"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3000">
        <p15:prstTrans prst="pageCurlDouble"/>
      </p:transition>
    </mc:Choice>
    <mc:Fallback xmlns="">
      <p:transition spd="slow" advTm="300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2" y="1122364"/>
            <a:ext cx="9144000" cy="2387600"/>
          </a:xfrm>
        </p:spPr>
        <p:txBody>
          <a:bodyPr anchor="b"/>
          <a:lstStyle>
            <a:lvl1pPr algn="ctr">
              <a:defRPr sz="5995"/>
            </a:lvl1pPr>
          </a:lstStyle>
          <a:p>
            <a:r>
              <a:rPr lang="zh-CN" altLang="en-US" dirty="0"/>
              <a:t>单击此处编辑母版标题样式</a:t>
            </a:r>
            <a:endParaRPr lang="en-US" dirty="0"/>
          </a:p>
        </p:txBody>
      </p:sp>
      <p:sp>
        <p:nvSpPr>
          <p:cNvPr id="3" name="Subtitle 2"/>
          <p:cNvSpPr>
            <a:spLocks noGrp="1"/>
          </p:cNvSpPr>
          <p:nvPr>
            <p:ph type="subTitle" idx="1" hasCustomPrompt="1"/>
          </p:nvPr>
        </p:nvSpPr>
        <p:spPr>
          <a:xfrm>
            <a:off x="1524002" y="3602038"/>
            <a:ext cx="9144000" cy="1655763"/>
          </a:xfrm>
        </p:spPr>
        <p:txBody>
          <a:bodyPr/>
          <a:lstStyle>
            <a:lvl1pPr marL="0" indent="0" algn="ctr">
              <a:buNone/>
              <a:defRPr sz="2400"/>
            </a:lvl1pPr>
            <a:lvl2pPr marL="457200" indent="0" algn="ctr">
              <a:buNone/>
              <a:defRPr sz="2000"/>
            </a:lvl2pPr>
            <a:lvl3pPr marL="913765" indent="0" algn="ctr">
              <a:buNone/>
              <a:defRPr sz="1800"/>
            </a:lvl3pPr>
            <a:lvl4pPr marL="1370965" indent="0" algn="ctr">
              <a:buNone/>
              <a:defRPr sz="1600"/>
            </a:lvl4pPr>
            <a:lvl5pPr marL="1827530" indent="0" algn="ctr">
              <a:buNone/>
              <a:defRPr sz="1600"/>
            </a:lvl5pPr>
            <a:lvl6pPr marL="2284730" indent="0" algn="ctr">
              <a:buNone/>
              <a:defRPr sz="1600"/>
            </a:lvl6pPr>
            <a:lvl7pPr marL="2741930" indent="0" algn="ctr">
              <a:buNone/>
              <a:defRPr sz="1600"/>
            </a:lvl7pPr>
            <a:lvl8pPr marL="3198495" indent="0" algn="ctr">
              <a:buNone/>
              <a:defRPr sz="1600"/>
            </a:lvl8pPr>
            <a:lvl9pPr marL="3655695" indent="0" algn="ctr">
              <a:buNone/>
              <a:defRPr sz="1600"/>
            </a:lvl9pPr>
          </a:lstStyle>
          <a:p>
            <a:r>
              <a:rPr lang="zh-CN" altLang="en-US" dirty="0"/>
              <a:t>单击以编辑母版副标题样式</a:t>
            </a:r>
            <a:endParaRPr lang="en-US" dirty="0"/>
          </a:p>
        </p:txBody>
      </p:sp>
      <p:sp>
        <p:nvSpPr>
          <p:cNvPr id="4" name="Date Placeholder 3"/>
          <p:cNvSpPr>
            <a:spLocks noGrp="1"/>
          </p:cNvSpPr>
          <p:nvPr>
            <p:ph type="dt" sz="half" idx="10"/>
          </p:nvPr>
        </p:nvSpPr>
        <p:spPr/>
        <p:txBody>
          <a:bodyPr/>
          <a:lstStyle/>
          <a:p>
            <a:fld id="{43E5C194-0B02-D646-87E5-D15F7ECBB565}" type="datetime1">
              <a:rPr lang="zh-CN" altLang="en-US" smtClean="0"/>
              <a:t>2023/12/15</a:t>
            </a:fld>
            <a:endParaRPr lang="zh-CN" altLang="en-US" dirty="0"/>
          </a:p>
        </p:txBody>
      </p:sp>
      <p:sp>
        <p:nvSpPr>
          <p:cNvPr id="5" name="Footer Placeholder 4"/>
          <p:cNvSpPr>
            <a:spLocks noGrp="1"/>
          </p:cNvSpPr>
          <p:nvPr>
            <p:ph type="ftr" sz="quarter" idx="11"/>
          </p:nvPr>
        </p:nvSpPr>
        <p:spPr/>
        <p:txBody>
          <a:bodyPr/>
          <a:lstStyle/>
          <a:p>
            <a:endParaRPr lang="zh-CN" altLang="en-US" dirty="0"/>
          </a:p>
        </p:txBody>
      </p:sp>
      <p:sp>
        <p:nvSpPr>
          <p:cNvPr id="6" name="Slide Number Placeholder 5"/>
          <p:cNvSpPr>
            <a:spLocks noGrp="1"/>
          </p:cNvSpPr>
          <p:nvPr>
            <p:ph type="sldNum" sz="quarter" idx="12"/>
          </p:nvPr>
        </p:nvSpPr>
        <p:spPr/>
        <p:txBody>
          <a:bodyPr/>
          <a:lstStyle/>
          <a:p>
            <a:fld id="{D12C7F20-4EEE-4847-AC76-B538472E8A39}" type="slidenum">
              <a:rPr lang="zh-CN" altLang="en-US" smtClean="0"/>
              <a:t>‹#›</a:t>
            </a:fld>
            <a:endParaRPr lang="zh-CN" altLang="en-US" dirty="0"/>
          </a:p>
        </p:txBody>
      </p:sp>
      <p:sp>
        <p:nvSpPr>
          <p:cNvPr id="8" name="文本框 7">
            <a:extLst>
              <a:ext uri="{FF2B5EF4-FFF2-40B4-BE49-F238E27FC236}">
                <a16:creationId xmlns:a16="http://schemas.microsoft.com/office/drawing/2014/main" id="{5E0CE4FA-ED4E-7BB8-D8EC-F8456D1A08E3}"/>
              </a:ext>
            </a:extLst>
          </p:cNvPr>
          <p:cNvSpPr txBox="1"/>
          <p:nvPr userDrawn="1"/>
        </p:nvSpPr>
        <p:spPr>
          <a:xfrm>
            <a:off x="2941721" y="3208239"/>
            <a:ext cx="6172200" cy="369332"/>
          </a:xfrm>
          <a:prstGeom prst="rect">
            <a:avLst/>
          </a:prstGeom>
          <a:noFill/>
        </p:spPr>
        <p:txBody>
          <a:bodyPr wrap="square">
            <a:spAutoFit/>
          </a:bodyPr>
          <a:lstStyle/>
          <a:p>
            <a:fld id="{D12C7F20-4EEE-4847-AC76-B538472E8A39}" type="slidenum">
              <a:rPr lang="zh-CN" altLang="en-US" smtClean="0"/>
              <a:pPr/>
              <a:t>‹#›</a:t>
            </a:fld>
            <a:endParaRPr lang="zh-CN" altLang="en-US" dirty="0"/>
          </a:p>
        </p:txBody>
      </p:sp>
    </p:spTree>
    <p:extLst>
      <p:ext uri="{BB962C8B-B14F-4D97-AF65-F5344CB8AC3E}">
        <p14:creationId xmlns:p14="http://schemas.microsoft.com/office/powerpoint/2010/main" val="2807150959"/>
      </p:ext>
    </p:extLst>
  </p:cSld>
  <p:clrMapOvr>
    <a:masterClrMapping/>
  </p:clrMapOvr>
  <p:transition spd="slow" advClick="0" advTm="1000">
    <p:randomBar dir="vert"/>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3_空白">
    <p:bg>
      <p:bgRef idx="1001">
        <a:schemeClr val="bg1"/>
      </p:bgRef>
    </p:bg>
    <p:spTree>
      <p:nvGrpSpPr>
        <p:cNvPr id="1" name=""/>
        <p:cNvGrpSpPr/>
        <p:nvPr/>
      </p:nvGrpSpPr>
      <p:grpSpPr>
        <a:xfrm>
          <a:off x="0" y="0"/>
          <a:ext cx="0" cy="0"/>
          <a:chOff x="0" y="0"/>
          <a:chExt cx="0" cy="0"/>
        </a:xfrm>
      </p:grpSpPr>
    </p:spTree>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6.xml"/><Relationship Id="rId1" Type="http://schemas.openxmlformats.org/officeDocument/2006/relationships/slideLayout" Target="../slideLayouts/slideLayout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wdUpDiag">
          <a:fgClr>
            <a:schemeClr val="bg1">
              <a:lumMod val="95000"/>
            </a:schemeClr>
          </a:fgClr>
          <a:bgClr>
            <a:schemeClr val="bg1"/>
          </a:bgClr>
        </a:patt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70" r:id="rId4"/>
  </p:sldLayoutIdLst>
  <mc:AlternateContent xmlns:mc="http://schemas.openxmlformats.org/markup-compatibility/2006" xmlns:p15="http://schemas.microsoft.com/office/powerpoint/2012/main">
    <mc:Choice Requires="p15">
      <p:transition xmlns:p14="http://schemas.microsoft.com/office/powerpoint/2010/main" spd="slow" p14:dur="1250" advTm="3000">
        <p15:prstTrans prst="pageCurlDouble"/>
      </p:transition>
    </mc:Choice>
    <mc:Fallback xmlns="">
      <p:transition spd="slow" advTm="3000">
        <p:fade/>
      </p:transition>
    </mc:Fallback>
  </mc:AlternateConten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389" y="365780"/>
            <a:ext cx="10515224" cy="1324636"/>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389" y="1825890"/>
            <a:ext cx="10515224" cy="4351729"/>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838389" y="6356747"/>
            <a:ext cx="2742447" cy="364275"/>
          </a:xfrm>
          <a:prstGeom prst="rect">
            <a:avLst/>
          </a:prstGeom>
        </p:spPr>
        <p:txBody>
          <a:bodyPr vert="horz" lIns="91440" tIns="45720" rIns="91440" bIns="45720" rtlCol="0" anchor="ctr"/>
          <a:lstStyle>
            <a:lvl1pPr algn="l">
              <a:defRPr sz="1140">
                <a:solidFill>
                  <a:schemeClr val="tx1">
                    <a:tint val="75000"/>
                  </a:schemeClr>
                </a:solidFill>
              </a:defRPr>
            </a:lvl1pPr>
          </a:lstStyle>
          <a:p>
            <a:fld id="{E068486C-1C82-3848-AB1D-4B7F798C45D5}" type="datetime1">
              <a:rPr lang="zh-CN" altLang="en-US" smtClean="0"/>
              <a:t>2023/12/15</a:t>
            </a:fld>
            <a:endParaRPr lang="zh-CN" altLang="en-US"/>
          </a:p>
        </p:txBody>
      </p:sp>
      <p:sp>
        <p:nvSpPr>
          <p:cNvPr id="5" name="页脚占位符 4"/>
          <p:cNvSpPr>
            <a:spLocks noGrp="1"/>
          </p:cNvSpPr>
          <p:nvPr>
            <p:ph type="ftr" sz="quarter" idx="3"/>
          </p:nvPr>
        </p:nvSpPr>
        <p:spPr>
          <a:xfrm>
            <a:off x="7238435" y="6297575"/>
            <a:ext cx="4115176" cy="364275"/>
          </a:xfrm>
          <a:prstGeom prst="rect">
            <a:avLst/>
          </a:prstGeom>
        </p:spPr>
        <p:txBody>
          <a:bodyPr vert="horz" lIns="91440" tIns="45720" rIns="91440" bIns="45720" rtlCol="0" anchor="ctr"/>
          <a:lstStyle>
            <a:lvl1pPr algn="ctr">
              <a:defRPr sz="1140">
                <a:solidFill>
                  <a:schemeClr val="tx1">
                    <a:tint val="75000"/>
                  </a:schemeClr>
                </a:solidFill>
              </a:defRPr>
            </a:lvl1pPr>
          </a:lstStyle>
          <a:p>
            <a:endParaRPr lang="zh-CN" altLang="en-US" dirty="0"/>
          </a:p>
        </p:txBody>
      </p:sp>
      <p:sp>
        <p:nvSpPr>
          <p:cNvPr id="6" name="灯片编号占位符 5"/>
          <p:cNvSpPr>
            <a:spLocks noGrp="1"/>
          </p:cNvSpPr>
          <p:nvPr>
            <p:ph type="sldNum" sz="quarter" idx="4"/>
          </p:nvPr>
        </p:nvSpPr>
        <p:spPr>
          <a:xfrm>
            <a:off x="3580836" y="6356747"/>
            <a:ext cx="2742447" cy="364275"/>
          </a:xfrm>
          <a:prstGeom prst="rect">
            <a:avLst/>
          </a:prstGeom>
        </p:spPr>
        <p:txBody>
          <a:bodyPr vert="horz" lIns="91440" tIns="45720" rIns="91440" bIns="45720" rtlCol="0" anchor="ctr"/>
          <a:lstStyle>
            <a:lvl1pPr algn="r">
              <a:defRPr sz="1140">
                <a:solidFill>
                  <a:schemeClr val="tx1">
                    <a:tint val="75000"/>
                  </a:schemeClr>
                </a:solidFill>
              </a:defRPr>
            </a:lvl1pPr>
          </a:lstStyle>
          <a:p>
            <a:endParaRPr lang="en-US" altLang="zh-CN" dirty="0"/>
          </a:p>
        </p:txBody>
      </p:sp>
    </p:spTree>
  </p:cSld>
  <p:clrMap bg1="lt1" tx1="dk1" bg2="lt2" tx2="dk2" accent1="accent1" accent2="accent2" accent3="accent3" accent4="accent4" accent5="accent5" accent6="accent6" hlink="hlink" folHlink="folHlink"/>
  <p:sldLayoutIdLst>
    <p:sldLayoutId id="2147483667" r:id="rId1"/>
    <p:sldLayoutId id="2147483668" r:id="rId2"/>
  </p:sldLayoutIdLst>
  <p:hf hdr="0" ftr="0" dt="0"/>
  <p:txStyles>
    <p:titleStyle>
      <a:lvl1pPr algn="l" defTabSz="866775" rtl="0" eaLnBrk="1" latinLnBrk="0" hangingPunct="1">
        <a:lnSpc>
          <a:spcPct val="90000"/>
        </a:lnSpc>
        <a:spcBef>
          <a:spcPct val="0"/>
        </a:spcBef>
        <a:buNone/>
        <a:defRPr sz="4170" kern="1200">
          <a:solidFill>
            <a:schemeClr val="tx1"/>
          </a:solidFill>
          <a:latin typeface="+mj-lt"/>
          <a:ea typeface="+mj-ea"/>
          <a:cs typeface="+mj-cs"/>
        </a:defRPr>
      </a:lvl1pPr>
    </p:titleStyle>
    <p:bodyStyle>
      <a:lvl1pPr marL="216535" indent="-216535" algn="l" defTabSz="866775" rtl="0" eaLnBrk="1" latinLnBrk="0" hangingPunct="1">
        <a:lnSpc>
          <a:spcPct val="90000"/>
        </a:lnSpc>
        <a:spcBef>
          <a:spcPts val="950"/>
        </a:spcBef>
        <a:buFont typeface="Arial" panose="020B0604020202090204" pitchFamily="34" charset="0"/>
        <a:buChar char="•"/>
        <a:defRPr sz="2655" kern="1200">
          <a:solidFill>
            <a:schemeClr val="tx1"/>
          </a:solidFill>
          <a:latin typeface="+mn-lt"/>
          <a:ea typeface="+mn-ea"/>
          <a:cs typeface="+mn-cs"/>
        </a:defRPr>
      </a:lvl1pPr>
      <a:lvl2pPr marL="650240" indent="-216535" algn="l" defTabSz="866775" rtl="0" eaLnBrk="1" latinLnBrk="0" hangingPunct="1">
        <a:lnSpc>
          <a:spcPct val="90000"/>
        </a:lnSpc>
        <a:spcBef>
          <a:spcPts val="475"/>
        </a:spcBef>
        <a:buFont typeface="Arial" panose="020B0604020202090204" pitchFamily="34" charset="0"/>
        <a:buChar char="•"/>
        <a:defRPr sz="2275" kern="1200">
          <a:solidFill>
            <a:schemeClr val="tx1"/>
          </a:solidFill>
          <a:latin typeface="+mn-lt"/>
          <a:ea typeface="+mn-ea"/>
          <a:cs typeface="+mn-cs"/>
        </a:defRPr>
      </a:lvl2pPr>
      <a:lvl3pPr marL="1083945" indent="-216535" algn="l" defTabSz="866775" rtl="0" eaLnBrk="1" latinLnBrk="0" hangingPunct="1">
        <a:lnSpc>
          <a:spcPct val="90000"/>
        </a:lnSpc>
        <a:spcBef>
          <a:spcPts val="475"/>
        </a:spcBef>
        <a:buFont typeface="Arial" panose="020B0604020202090204" pitchFamily="34" charset="0"/>
        <a:buChar char="•"/>
        <a:defRPr sz="1895" kern="1200">
          <a:solidFill>
            <a:schemeClr val="tx1"/>
          </a:solidFill>
          <a:latin typeface="+mn-lt"/>
          <a:ea typeface="+mn-ea"/>
          <a:cs typeface="+mn-cs"/>
        </a:defRPr>
      </a:lvl3pPr>
      <a:lvl4pPr marL="1517015" indent="-216535" algn="l" defTabSz="866775" rtl="0" eaLnBrk="1" latinLnBrk="0" hangingPunct="1">
        <a:lnSpc>
          <a:spcPct val="90000"/>
        </a:lnSpc>
        <a:spcBef>
          <a:spcPts val="475"/>
        </a:spcBef>
        <a:buFont typeface="Arial" panose="020B0604020202090204" pitchFamily="34" charset="0"/>
        <a:buChar char="•"/>
        <a:defRPr sz="1705" kern="1200">
          <a:solidFill>
            <a:schemeClr val="tx1"/>
          </a:solidFill>
          <a:latin typeface="+mn-lt"/>
          <a:ea typeface="+mn-ea"/>
          <a:cs typeface="+mn-cs"/>
        </a:defRPr>
      </a:lvl4pPr>
      <a:lvl5pPr marL="1950720" indent="-216535" algn="l" defTabSz="866775" rtl="0" eaLnBrk="1" latinLnBrk="0" hangingPunct="1">
        <a:lnSpc>
          <a:spcPct val="90000"/>
        </a:lnSpc>
        <a:spcBef>
          <a:spcPts val="475"/>
        </a:spcBef>
        <a:buFont typeface="Arial" panose="020B0604020202090204" pitchFamily="34" charset="0"/>
        <a:buChar char="•"/>
        <a:defRPr sz="1705" kern="1200">
          <a:solidFill>
            <a:schemeClr val="tx1"/>
          </a:solidFill>
          <a:latin typeface="+mn-lt"/>
          <a:ea typeface="+mn-ea"/>
          <a:cs typeface="+mn-cs"/>
        </a:defRPr>
      </a:lvl5pPr>
      <a:lvl6pPr marL="2383790" indent="-216535" algn="l" defTabSz="866775" rtl="0" eaLnBrk="1" latinLnBrk="0" hangingPunct="1">
        <a:lnSpc>
          <a:spcPct val="90000"/>
        </a:lnSpc>
        <a:spcBef>
          <a:spcPts val="475"/>
        </a:spcBef>
        <a:buFont typeface="Arial" panose="020B0604020202090204" pitchFamily="34" charset="0"/>
        <a:buChar char="•"/>
        <a:defRPr sz="1705" kern="1200">
          <a:solidFill>
            <a:schemeClr val="tx1"/>
          </a:solidFill>
          <a:latin typeface="+mn-lt"/>
          <a:ea typeface="+mn-ea"/>
          <a:cs typeface="+mn-cs"/>
        </a:defRPr>
      </a:lvl6pPr>
      <a:lvl7pPr marL="2817495" indent="-216535" algn="l" defTabSz="866775" rtl="0" eaLnBrk="1" latinLnBrk="0" hangingPunct="1">
        <a:lnSpc>
          <a:spcPct val="90000"/>
        </a:lnSpc>
        <a:spcBef>
          <a:spcPts val="475"/>
        </a:spcBef>
        <a:buFont typeface="Arial" panose="020B0604020202090204" pitchFamily="34" charset="0"/>
        <a:buChar char="•"/>
        <a:defRPr sz="1705" kern="1200">
          <a:solidFill>
            <a:schemeClr val="tx1"/>
          </a:solidFill>
          <a:latin typeface="+mn-lt"/>
          <a:ea typeface="+mn-ea"/>
          <a:cs typeface="+mn-cs"/>
        </a:defRPr>
      </a:lvl7pPr>
      <a:lvl8pPr marL="3251200" indent="-216535" algn="l" defTabSz="866775" rtl="0" eaLnBrk="1" latinLnBrk="0" hangingPunct="1">
        <a:lnSpc>
          <a:spcPct val="90000"/>
        </a:lnSpc>
        <a:spcBef>
          <a:spcPts val="475"/>
        </a:spcBef>
        <a:buFont typeface="Arial" panose="020B0604020202090204" pitchFamily="34" charset="0"/>
        <a:buChar char="•"/>
        <a:defRPr sz="1705" kern="1200">
          <a:solidFill>
            <a:schemeClr val="tx1"/>
          </a:solidFill>
          <a:latin typeface="+mn-lt"/>
          <a:ea typeface="+mn-ea"/>
          <a:cs typeface="+mn-cs"/>
        </a:defRPr>
      </a:lvl8pPr>
      <a:lvl9pPr marL="3684270" indent="-216535" algn="l" defTabSz="866775" rtl="0" eaLnBrk="1" latinLnBrk="0" hangingPunct="1">
        <a:lnSpc>
          <a:spcPct val="90000"/>
        </a:lnSpc>
        <a:spcBef>
          <a:spcPts val="475"/>
        </a:spcBef>
        <a:buFont typeface="Arial" panose="020B0604020202090204" pitchFamily="34" charset="0"/>
        <a:buChar char="•"/>
        <a:defRPr sz="1705" kern="1200">
          <a:solidFill>
            <a:schemeClr val="tx1"/>
          </a:solidFill>
          <a:latin typeface="+mn-lt"/>
          <a:ea typeface="+mn-ea"/>
          <a:cs typeface="+mn-cs"/>
        </a:defRPr>
      </a:lvl9pPr>
    </p:bodyStyle>
    <p:otherStyle>
      <a:defPPr>
        <a:defRPr lang="zh-CN"/>
      </a:defPPr>
      <a:lvl1pPr marL="0" algn="l" defTabSz="866775" rtl="0" eaLnBrk="1" latinLnBrk="0" hangingPunct="1">
        <a:defRPr sz="1705" kern="1200">
          <a:solidFill>
            <a:schemeClr val="tx1"/>
          </a:solidFill>
          <a:latin typeface="+mn-lt"/>
          <a:ea typeface="+mn-ea"/>
          <a:cs typeface="+mn-cs"/>
        </a:defRPr>
      </a:lvl1pPr>
      <a:lvl2pPr marL="433705" algn="l" defTabSz="866775" rtl="0" eaLnBrk="1" latinLnBrk="0" hangingPunct="1">
        <a:defRPr sz="1705" kern="1200">
          <a:solidFill>
            <a:schemeClr val="tx1"/>
          </a:solidFill>
          <a:latin typeface="+mn-lt"/>
          <a:ea typeface="+mn-ea"/>
          <a:cs typeface="+mn-cs"/>
        </a:defRPr>
      </a:lvl2pPr>
      <a:lvl3pPr marL="866775" algn="l" defTabSz="866775" rtl="0" eaLnBrk="1" latinLnBrk="0" hangingPunct="1">
        <a:defRPr sz="1705" kern="1200">
          <a:solidFill>
            <a:schemeClr val="tx1"/>
          </a:solidFill>
          <a:latin typeface="+mn-lt"/>
          <a:ea typeface="+mn-ea"/>
          <a:cs typeface="+mn-cs"/>
        </a:defRPr>
      </a:lvl3pPr>
      <a:lvl4pPr marL="1300480" algn="l" defTabSz="866775" rtl="0" eaLnBrk="1" latinLnBrk="0" hangingPunct="1">
        <a:defRPr sz="1705" kern="1200">
          <a:solidFill>
            <a:schemeClr val="tx1"/>
          </a:solidFill>
          <a:latin typeface="+mn-lt"/>
          <a:ea typeface="+mn-ea"/>
          <a:cs typeface="+mn-cs"/>
        </a:defRPr>
      </a:lvl4pPr>
      <a:lvl5pPr marL="1734185" algn="l" defTabSz="866775" rtl="0" eaLnBrk="1" latinLnBrk="0" hangingPunct="1">
        <a:defRPr sz="1705" kern="1200">
          <a:solidFill>
            <a:schemeClr val="tx1"/>
          </a:solidFill>
          <a:latin typeface="+mn-lt"/>
          <a:ea typeface="+mn-ea"/>
          <a:cs typeface="+mn-cs"/>
        </a:defRPr>
      </a:lvl5pPr>
      <a:lvl6pPr marL="2167255" algn="l" defTabSz="866775" rtl="0" eaLnBrk="1" latinLnBrk="0" hangingPunct="1">
        <a:defRPr sz="1705" kern="1200">
          <a:solidFill>
            <a:schemeClr val="tx1"/>
          </a:solidFill>
          <a:latin typeface="+mn-lt"/>
          <a:ea typeface="+mn-ea"/>
          <a:cs typeface="+mn-cs"/>
        </a:defRPr>
      </a:lvl6pPr>
      <a:lvl7pPr marL="2600960" algn="l" defTabSz="866775" rtl="0" eaLnBrk="1" latinLnBrk="0" hangingPunct="1">
        <a:defRPr sz="1705" kern="1200">
          <a:solidFill>
            <a:schemeClr val="tx1"/>
          </a:solidFill>
          <a:latin typeface="+mn-lt"/>
          <a:ea typeface="+mn-ea"/>
          <a:cs typeface="+mn-cs"/>
        </a:defRPr>
      </a:lvl7pPr>
      <a:lvl8pPr marL="3034030" algn="l" defTabSz="866775" rtl="0" eaLnBrk="1" latinLnBrk="0" hangingPunct="1">
        <a:defRPr sz="1705" kern="1200">
          <a:solidFill>
            <a:schemeClr val="tx1"/>
          </a:solidFill>
          <a:latin typeface="+mn-lt"/>
          <a:ea typeface="+mn-ea"/>
          <a:cs typeface="+mn-cs"/>
        </a:defRPr>
      </a:lvl8pPr>
      <a:lvl9pPr marL="3467735" algn="l" defTabSz="866775" rtl="0" eaLnBrk="1" latinLnBrk="0" hangingPunct="1">
        <a:defRPr sz="170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4.xml"/><Relationship Id="rId1" Type="http://schemas.openxmlformats.org/officeDocument/2006/relationships/themeOverride" Target="../theme/themeOverride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5.png"/><Relationship Id="rId7"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7" name="图片 6"/>
          <p:cNvPicPr>
            <a:picLocks noChangeAspect="1"/>
          </p:cNvPicPr>
          <p:nvPr/>
        </p:nvPicPr>
        <p:blipFill rotWithShape="1">
          <a:blip r:embed="rId3"/>
          <a:srcRect b="68979"/>
          <a:stretch>
            <a:fillRect/>
          </a:stretch>
        </p:blipFill>
        <p:spPr>
          <a:xfrm>
            <a:off x="0" y="0"/>
            <a:ext cx="12192000" cy="1713859"/>
          </a:xfrm>
          <a:prstGeom prst="rect">
            <a:avLst/>
          </a:prstGeom>
        </p:spPr>
      </p:pic>
      <p:sp>
        <p:nvSpPr>
          <p:cNvPr id="2" name="标题 1"/>
          <p:cNvSpPr>
            <a:spLocks noGrp="1"/>
          </p:cNvSpPr>
          <p:nvPr>
            <p:ph type="ctrTitle"/>
          </p:nvPr>
        </p:nvSpPr>
        <p:spPr>
          <a:xfrm>
            <a:off x="-1858010" y="1654810"/>
            <a:ext cx="15372080" cy="2387600"/>
          </a:xfrm>
        </p:spPr>
        <p:txBody>
          <a:bodyPr>
            <a:normAutofit/>
          </a:bodyPr>
          <a:lstStyle/>
          <a:p>
            <a:r>
              <a:rPr lang="en-GB" altLang="zh-CN" sz="3600" dirty="0">
                <a:solidFill>
                  <a:srgbClr val="000000"/>
                </a:solidFill>
                <a:effectLst/>
                <a:latin typeface="AdvOTea1a7398"/>
              </a:rPr>
              <a:t>acorde unravels functionally interpretable networks</a:t>
            </a:r>
            <a:br>
              <a:rPr lang="en-GB" altLang="zh-CN" sz="3600" dirty="0">
                <a:solidFill>
                  <a:srgbClr val="000000"/>
                </a:solidFill>
                <a:effectLst/>
                <a:latin typeface="AdvOTea1a7398"/>
              </a:rPr>
            </a:br>
            <a:r>
              <a:rPr lang="en-GB" altLang="zh-CN" sz="3600" dirty="0">
                <a:solidFill>
                  <a:srgbClr val="000000"/>
                </a:solidFill>
                <a:effectLst/>
                <a:latin typeface="AdvOTea1a7398"/>
              </a:rPr>
              <a:t>of isoform co-usage from single cell data</a:t>
            </a:r>
            <a:br>
              <a:rPr lang="en-GB" altLang="zh-CN" dirty="0"/>
            </a:br>
            <a:endParaRPr kumimoji="1" lang="zh-CN" altLang="en-US" dirty="0"/>
          </a:p>
        </p:txBody>
      </p:sp>
      <p:sp>
        <p:nvSpPr>
          <p:cNvPr id="4" name="文本框 3"/>
          <p:cNvSpPr txBox="1"/>
          <p:nvPr/>
        </p:nvSpPr>
        <p:spPr>
          <a:xfrm>
            <a:off x="76200" y="5988050"/>
            <a:ext cx="12294235" cy="645160"/>
          </a:xfrm>
          <a:prstGeom prst="rect">
            <a:avLst/>
          </a:prstGeom>
          <a:noFill/>
        </p:spPr>
        <p:txBody>
          <a:bodyPr wrap="square">
            <a:spAutoFit/>
          </a:bodyPr>
          <a:lstStyle/>
          <a:p>
            <a:r>
              <a:rPr lang="en-GB" altLang="zh-CN" dirty="0" err="1">
                <a:solidFill>
                  <a:srgbClr val="222222"/>
                </a:solidFill>
                <a:effectLst/>
                <a:latin typeface="new times" charset="0"/>
                <a:cs typeface="new times" charset="0"/>
              </a:rPr>
              <a:t>Arzalluz-Luque</a:t>
            </a:r>
            <a:r>
              <a:rPr lang="en-GB" altLang="zh-CN" dirty="0">
                <a:solidFill>
                  <a:srgbClr val="222222"/>
                </a:solidFill>
                <a:effectLst/>
                <a:latin typeface="new times" charset="0"/>
                <a:cs typeface="new times" charset="0"/>
              </a:rPr>
              <a:t> A, Salguero P, </a:t>
            </a:r>
            <a:r>
              <a:rPr lang="en-GB" altLang="zh-CN" dirty="0" err="1">
                <a:solidFill>
                  <a:srgbClr val="222222"/>
                </a:solidFill>
                <a:effectLst/>
                <a:latin typeface="new times" charset="0"/>
                <a:cs typeface="new times" charset="0"/>
              </a:rPr>
              <a:t>Tarazona</a:t>
            </a:r>
            <a:r>
              <a:rPr lang="en-GB" altLang="zh-CN" dirty="0">
                <a:solidFill>
                  <a:srgbClr val="222222"/>
                </a:solidFill>
                <a:effectLst/>
                <a:latin typeface="new times" charset="0"/>
                <a:cs typeface="new times" charset="0"/>
              </a:rPr>
              <a:t> S, et al. ACORDE unravels functionally interpretable networks of isoform co-usage from single cell data[J]. Nature Communications, 2022, 13(1): 1828.</a:t>
            </a:r>
            <a:r>
              <a:rPr kumimoji="1" lang="en" altLang="zh-CN" dirty="0"/>
              <a:t> </a:t>
            </a:r>
            <a:r>
              <a:rPr lang="en" altLang="zh-CN" dirty="0">
                <a:solidFill>
                  <a:srgbClr val="222222"/>
                </a:solidFill>
                <a:latin typeface="new times" charset="0"/>
              </a:rPr>
              <a:t>https://</a:t>
            </a:r>
            <a:r>
              <a:rPr lang="en" altLang="zh-CN" dirty="0" err="1">
                <a:solidFill>
                  <a:srgbClr val="222222"/>
                </a:solidFill>
                <a:latin typeface="new times" charset="0"/>
              </a:rPr>
              <a:t>github.com</a:t>
            </a:r>
            <a:r>
              <a:rPr lang="en" altLang="zh-CN" dirty="0">
                <a:solidFill>
                  <a:srgbClr val="222222"/>
                </a:solidFill>
                <a:latin typeface="new times" charset="0"/>
              </a:rPr>
              <a:t>/</a:t>
            </a:r>
            <a:r>
              <a:rPr lang="en" altLang="zh-CN" dirty="0" err="1">
                <a:solidFill>
                  <a:srgbClr val="222222"/>
                </a:solidFill>
                <a:latin typeface="new times" charset="0"/>
              </a:rPr>
              <a:t>ConesaLab</a:t>
            </a:r>
            <a:r>
              <a:rPr lang="en" altLang="zh-CN" dirty="0">
                <a:solidFill>
                  <a:srgbClr val="222222"/>
                </a:solidFill>
                <a:latin typeface="new times" charset="0"/>
              </a:rPr>
              <a:t>/</a:t>
            </a:r>
            <a:r>
              <a:rPr lang="en" altLang="zh-CN" dirty="0" err="1">
                <a:solidFill>
                  <a:srgbClr val="222222"/>
                </a:solidFill>
                <a:latin typeface="new times" charset="0"/>
              </a:rPr>
              <a:t>acorde</a:t>
            </a:r>
            <a:endParaRPr lang="en-GB" altLang="zh-CN" dirty="0">
              <a:solidFill>
                <a:srgbClr val="222222"/>
              </a:solidFill>
              <a:latin typeface="new times" charset="0"/>
            </a:endParaRPr>
          </a:p>
        </p:txBody>
      </p:sp>
      <p:pic>
        <p:nvPicPr>
          <p:cNvPr id="18" name="图片 17"/>
          <p:cNvPicPr>
            <a:picLocks noChangeAspect="1"/>
          </p:cNvPicPr>
          <p:nvPr/>
        </p:nvPicPr>
        <p:blipFill>
          <a:blip r:embed="rId4"/>
          <a:stretch>
            <a:fillRect/>
          </a:stretch>
        </p:blipFill>
        <p:spPr>
          <a:xfrm>
            <a:off x="1605914" y="3245343"/>
            <a:ext cx="9234805" cy="921385"/>
          </a:xfrm>
          <a:prstGeom prst="rect">
            <a:avLst/>
          </a:prstGeom>
        </p:spPr>
      </p:pic>
      <p:sp>
        <p:nvSpPr>
          <p:cNvPr id="19" name="文本框 18"/>
          <p:cNvSpPr txBox="1"/>
          <p:nvPr/>
        </p:nvSpPr>
        <p:spPr>
          <a:xfrm>
            <a:off x="9239251" y="5139548"/>
            <a:ext cx="2112579" cy="369332"/>
          </a:xfrm>
          <a:prstGeom prst="rect">
            <a:avLst/>
          </a:prstGeom>
          <a:noFill/>
        </p:spPr>
        <p:txBody>
          <a:bodyPr wrap="square" rtlCol="0">
            <a:spAutoFit/>
          </a:bodyPr>
          <a:lstStyle/>
          <a:p>
            <a:r>
              <a:rPr kumimoji="1" lang="zh-CN" altLang="en-US" dirty="0"/>
              <a:t>分享人：刘佳淑</a:t>
            </a:r>
          </a:p>
        </p:txBody>
      </p:sp>
    </p:spTree>
  </p:cSld>
  <p:clrMapOvr>
    <a:overrideClrMapping bg1="lt1" tx1="dk1" bg2="lt2" tx2="dk2" accent1="accent1" accent2="accent2" accent3="accent3" accent4="accent4" accent5="accent5" accent6="accent6" hlink="hlink" folHlink="folHlink"/>
  </p:clrMapOvr>
  <p:transition spd="slow" advClick="0" advTm="1000">
    <p:randomBar dir="vert"/>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sp>
        <p:nvSpPr>
          <p:cNvPr id="52" name="标题占位符 1"/>
          <p:cNvSpPr txBox="1"/>
          <p:nvPr/>
        </p:nvSpPr>
        <p:spPr>
          <a:xfrm>
            <a:off x="965200" y="-100014"/>
            <a:ext cx="5435600" cy="817564"/>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zh-CN" altLang="en-US" sz="2600" b="1" i="0" u="none" strike="noStrike" kern="1200" cap="none" spc="0" normalizeH="0" baseline="0" noProof="0" dirty="0">
                <a:ln>
                  <a:noFill/>
                </a:ln>
                <a:solidFill>
                  <a:sysClr val="windowText" lastClr="000000"/>
                </a:solidFill>
                <a:effectLst/>
                <a:uLnTx/>
                <a:uFillTx/>
                <a:latin typeface="Arial" panose="020B0604020202090204"/>
                <a:ea typeface="微软雅黑" panose="020B0503020204020204" pitchFamily="34" charset="-122"/>
                <a:cs typeface="+mj-cs"/>
              </a:rPr>
              <a:t>实验结果</a:t>
            </a:r>
          </a:p>
        </p:txBody>
      </p:sp>
      <p:grpSp>
        <p:nvGrpSpPr>
          <p:cNvPr id="54" name="组合 53"/>
          <p:cNvGrpSpPr/>
          <p:nvPr/>
        </p:nvGrpSpPr>
        <p:grpSpPr>
          <a:xfrm>
            <a:off x="203760" y="159728"/>
            <a:ext cx="725344" cy="619478"/>
            <a:chOff x="178632" y="159728"/>
            <a:chExt cx="725344"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6" name="文本框 55"/>
            <p:cNvSpPr txBox="1"/>
            <p:nvPr/>
          </p:nvSpPr>
          <p:spPr>
            <a:xfrm>
              <a:off x="230876" y="233483"/>
              <a:ext cx="67310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03</a:t>
              </a:r>
              <a:endParaRPr kumimoji="0" lang="zh-CN" altLang="en-US"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pic>
        <p:nvPicPr>
          <p:cNvPr id="61" name="图片 6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90204"/>
              <a:ea typeface="微软雅黑" panose="020B0503020204020204" pitchFamily="34" charset="-122"/>
              <a:cs typeface="+mn-cs"/>
            </a:endParaRPr>
          </a:p>
        </p:txBody>
      </p:sp>
      <p:pic>
        <p:nvPicPr>
          <p:cNvPr id="4" name="图片 3">
            <a:extLst>
              <a:ext uri="{FF2B5EF4-FFF2-40B4-BE49-F238E27FC236}">
                <a16:creationId xmlns:a16="http://schemas.microsoft.com/office/drawing/2014/main" id="{0CE20E19-89C0-6C9A-A109-F4BFC0E48B3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1338" y="914005"/>
            <a:ext cx="6188962" cy="5183582"/>
          </a:xfrm>
          <a:prstGeom prst="rect">
            <a:avLst/>
          </a:prstGeom>
        </p:spPr>
      </p:pic>
      <p:sp>
        <p:nvSpPr>
          <p:cNvPr id="7" name="文本框 6">
            <a:extLst>
              <a:ext uri="{FF2B5EF4-FFF2-40B4-BE49-F238E27FC236}">
                <a16:creationId xmlns:a16="http://schemas.microsoft.com/office/drawing/2014/main" id="{23F2F372-4D5C-1F5F-12B9-F3AFCC56572E}"/>
              </a:ext>
            </a:extLst>
          </p:cNvPr>
          <p:cNvSpPr txBox="1"/>
          <p:nvPr/>
        </p:nvSpPr>
        <p:spPr>
          <a:xfrm>
            <a:off x="7306799" y="979485"/>
            <a:ext cx="4315968" cy="4308872"/>
          </a:xfrm>
          <a:prstGeom prst="rect">
            <a:avLst/>
          </a:prstGeom>
          <a:noFill/>
        </p:spPr>
        <p:txBody>
          <a:bodyPr wrap="square">
            <a:spAutoFit/>
          </a:bodyPr>
          <a:lstStyle/>
          <a:p>
            <a:pPr marL="0" marR="0" algn="just">
              <a:spcBef>
                <a:spcPts val="0"/>
              </a:spcBef>
              <a:spcAft>
                <a:spcPts val="0"/>
              </a:spcAft>
            </a:pPr>
            <a:r>
              <a:rPr lang="en-US" altLang="zh-CN" sz="1600" b="1" kern="100" dirty="0">
                <a:effectLst/>
                <a:latin typeface="宋体" panose="02010600030101010101" pitchFamily="2" charset="-122"/>
                <a:ea typeface="宋体" panose="02010600030101010101" pitchFamily="2" charset="-122"/>
              </a:rPr>
              <a:t>a</a:t>
            </a:r>
            <a:r>
              <a:rPr lang="zh-CN" altLang="en-US" sz="1600" b="1" kern="100" dirty="0">
                <a:effectLst/>
                <a:latin typeface="宋体" panose="02010600030101010101" pitchFamily="2" charset="-122"/>
                <a:ea typeface="宋体" panose="02010600030101010101" pitchFamily="2" charset="-122"/>
              </a:rPr>
              <a:t> </a:t>
            </a:r>
            <a:r>
              <a:rPr lang="en" altLang="zh-CN" sz="1600" b="1" kern="100" dirty="0">
                <a:effectLst/>
                <a:latin typeface="宋体" panose="02010600030101010101" pitchFamily="2" charset="-122"/>
                <a:ea typeface="宋体" panose="02010600030101010101" pitchFamily="2" charset="-122"/>
              </a:rPr>
              <a:t>DIU</a:t>
            </a:r>
            <a:r>
              <a:rPr lang="zh-CN" altLang="en-US" sz="1600" b="1" kern="100" dirty="0">
                <a:effectLst/>
                <a:latin typeface="宋体" panose="02010600030101010101" pitchFamily="2" charset="-122"/>
                <a:ea typeface="宋体" panose="02010600030101010101" pitchFamily="2" charset="-122"/>
              </a:rPr>
              <a:t>和</a:t>
            </a:r>
            <a:r>
              <a:rPr lang="en" altLang="zh-CN" sz="1600" b="1" kern="100" dirty="0" err="1">
                <a:effectLst/>
                <a:latin typeface="宋体" panose="02010600030101010101" pitchFamily="2" charset="-122"/>
                <a:ea typeface="宋体" panose="02010600030101010101" pitchFamily="2" charset="-122"/>
              </a:rPr>
              <a:t>coDIU</a:t>
            </a:r>
            <a:r>
              <a:rPr lang="zh-CN" altLang="en-US" sz="1600" b="1" kern="100" dirty="0">
                <a:effectLst/>
                <a:latin typeface="宋体" panose="02010600030101010101" pitchFamily="2" charset="-122"/>
                <a:ea typeface="宋体" panose="02010600030101010101" pitchFamily="2" charset="-122"/>
              </a:rPr>
              <a:t>基因的功能分析。</a:t>
            </a:r>
            <a:r>
              <a:rPr lang="zh-CN" altLang="en-US" sz="1400" b="0" kern="100" dirty="0">
                <a:effectLst/>
                <a:latin typeface="宋体" panose="02010600030101010101" pitchFamily="2" charset="-122"/>
                <a:ea typeface="宋体" panose="02010600030101010101" pitchFamily="2" charset="-122"/>
              </a:rPr>
              <a:t>点的大小表示每个</a:t>
            </a:r>
            <a:r>
              <a:rPr lang="en" altLang="zh-CN" sz="1400" b="0" kern="100" dirty="0">
                <a:effectLst/>
                <a:latin typeface="宋体" panose="02010600030101010101" pitchFamily="2" charset="-122"/>
                <a:ea typeface="宋体" panose="02010600030101010101" pitchFamily="2" charset="-122"/>
              </a:rPr>
              <a:t>GO</a:t>
            </a:r>
            <a:r>
              <a:rPr lang="zh-CN" altLang="en-US" sz="1400" b="0" kern="100" dirty="0">
                <a:effectLst/>
                <a:latin typeface="宋体" panose="02010600030101010101" pitchFamily="2" charset="-122"/>
                <a:ea typeface="宋体" panose="02010600030101010101" pitchFamily="2" charset="-122"/>
              </a:rPr>
              <a:t>术语注释的总</a:t>
            </a:r>
            <a:r>
              <a:rPr lang="en" altLang="zh-CN" sz="1400" b="0" kern="100" dirty="0" err="1">
                <a:effectLst/>
                <a:latin typeface="宋体" panose="02010600030101010101" pitchFamily="2" charset="-122"/>
                <a:ea typeface="宋体" panose="02010600030101010101" pitchFamily="2" charset="-122"/>
              </a:rPr>
              <a:t>coDIU</a:t>
            </a:r>
            <a:r>
              <a:rPr lang="zh-CN" altLang="en-US" sz="1400" b="0" kern="100" dirty="0">
                <a:effectLst/>
                <a:latin typeface="宋体" panose="02010600030101010101" pitchFamily="2" charset="-122"/>
                <a:ea typeface="宋体" panose="02010600030101010101" pitchFamily="2" charset="-122"/>
              </a:rPr>
              <a:t>基因数。点的颜色表示显著性，即−</a:t>
            </a:r>
            <a:r>
              <a:rPr lang="en" altLang="zh-CN" sz="1400" b="0" kern="100" dirty="0">
                <a:effectLst/>
                <a:latin typeface="宋体" panose="02010600030101010101" pitchFamily="2" charset="-122"/>
                <a:ea typeface="宋体" panose="02010600030101010101" pitchFamily="2" charset="-122"/>
              </a:rPr>
              <a:t>log10(p</a:t>
            </a:r>
            <a:r>
              <a:rPr lang="en-US" altLang="zh-CN" sz="1400" b="0" kern="100" dirty="0">
                <a:effectLst/>
                <a:latin typeface="宋体" panose="02010600030101010101" pitchFamily="2" charset="-122"/>
                <a:ea typeface="宋体" panose="02010600030101010101" pitchFamily="2" charset="-122"/>
              </a:rPr>
              <a:t>)</a:t>
            </a:r>
            <a:r>
              <a:rPr lang="zh-CN" altLang="en-US" sz="1400" b="0" kern="100" dirty="0">
                <a:effectLst/>
                <a:latin typeface="宋体" panose="02010600030101010101" pitchFamily="2" charset="-122"/>
                <a:ea typeface="宋体" panose="02010600030101010101" pitchFamily="2" charset="-122"/>
              </a:rPr>
              <a:t>。</a:t>
            </a:r>
            <a:endParaRPr lang="en-US" altLang="zh-CN" sz="1400" b="0" kern="100" dirty="0">
              <a:effectLst/>
              <a:latin typeface="宋体" panose="02010600030101010101" pitchFamily="2" charset="-122"/>
              <a:ea typeface="宋体" panose="02010600030101010101" pitchFamily="2" charset="-122"/>
            </a:endParaRPr>
          </a:p>
          <a:p>
            <a:pPr marL="0" marR="0" algn="just">
              <a:spcBef>
                <a:spcPts val="0"/>
              </a:spcBef>
              <a:spcAft>
                <a:spcPts val="0"/>
              </a:spcAft>
            </a:pPr>
            <a:endParaRPr lang="en-US" altLang="zh-CN" sz="1400" b="0" kern="100" dirty="0">
              <a:effectLst/>
              <a:latin typeface="宋体" panose="02010600030101010101" pitchFamily="2" charset="-122"/>
              <a:ea typeface="宋体" panose="02010600030101010101" pitchFamily="2" charset="-122"/>
            </a:endParaRPr>
          </a:p>
          <a:p>
            <a:pPr marL="0" marR="0" algn="just">
              <a:spcBef>
                <a:spcPts val="0"/>
              </a:spcBef>
              <a:spcAft>
                <a:spcPts val="0"/>
              </a:spcAft>
            </a:pPr>
            <a:r>
              <a:rPr lang="en" altLang="zh-CN" sz="1600" b="1" kern="100" dirty="0">
                <a:effectLst/>
                <a:latin typeface="宋体" panose="02010600030101010101" pitchFamily="2" charset="-122"/>
                <a:ea typeface="宋体" panose="02010600030101010101" pitchFamily="2" charset="-122"/>
              </a:rPr>
              <a:t>b </a:t>
            </a:r>
            <a:r>
              <a:rPr lang="en" altLang="zh-CN" sz="1600" b="1" kern="100" dirty="0" err="1">
                <a:effectLst/>
                <a:latin typeface="宋体" panose="02010600030101010101" pitchFamily="2" charset="-122"/>
                <a:ea typeface="宋体" panose="02010600030101010101" pitchFamily="2" charset="-122"/>
              </a:rPr>
              <a:t>coDIU</a:t>
            </a:r>
            <a:r>
              <a:rPr lang="zh-CN" altLang="en-US" sz="1600" b="1" kern="100" dirty="0">
                <a:effectLst/>
                <a:latin typeface="宋体" panose="02010600030101010101" pitchFamily="2" charset="-122"/>
                <a:ea typeface="宋体" panose="02010600030101010101" pitchFamily="2" charset="-122"/>
              </a:rPr>
              <a:t>与</a:t>
            </a:r>
            <a:r>
              <a:rPr lang="en" altLang="zh-CN" sz="1600" b="1" kern="100" dirty="0">
                <a:effectLst/>
                <a:latin typeface="宋体" panose="02010600030101010101" pitchFamily="2" charset="-122"/>
                <a:ea typeface="宋体" panose="02010600030101010101" pitchFamily="2" charset="-122"/>
              </a:rPr>
              <a:t>DIU</a:t>
            </a:r>
            <a:r>
              <a:rPr lang="zh-CN" altLang="en-US" sz="1600" b="1" kern="100" dirty="0">
                <a:effectLst/>
                <a:latin typeface="宋体" panose="02010600030101010101" pitchFamily="2" charset="-122"/>
                <a:ea typeface="宋体" panose="02010600030101010101" pitchFamily="2" charset="-122"/>
              </a:rPr>
              <a:t>基因的位置特征的功能富集。</a:t>
            </a:r>
            <a:r>
              <a:rPr lang="en" altLang="zh-CN" sz="1400" b="0" kern="100" dirty="0">
                <a:effectLst/>
                <a:latin typeface="宋体" panose="02010600030101010101" pitchFamily="2" charset="-122"/>
                <a:ea typeface="宋体" panose="02010600030101010101" pitchFamily="2" charset="-122"/>
              </a:rPr>
              <a:t>x</a:t>
            </a:r>
            <a:r>
              <a:rPr lang="zh-CN" altLang="en-US" sz="1400" b="0" kern="100" dirty="0">
                <a:effectLst/>
                <a:latin typeface="宋体" panose="02010600030101010101" pitchFamily="2" charset="-122"/>
                <a:ea typeface="宋体" panose="02010600030101010101" pitchFamily="2" charset="-122"/>
              </a:rPr>
              <a:t>轴表示包括测试的注释特征的总</a:t>
            </a:r>
            <a:r>
              <a:rPr lang="en" altLang="zh-CN" sz="1400" b="0" kern="100" dirty="0" err="1">
                <a:effectLst/>
                <a:latin typeface="宋体" panose="02010600030101010101" pitchFamily="2" charset="-122"/>
                <a:ea typeface="宋体" panose="02010600030101010101" pitchFamily="2" charset="-122"/>
              </a:rPr>
              <a:t>coDIU</a:t>
            </a:r>
            <a:r>
              <a:rPr lang="zh-CN" altLang="en-US" sz="1400" b="0" kern="100" dirty="0">
                <a:effectLst/>
                <a:latin typeface="宋体" panose="02010600030101010101" pitchFamily="2" charset="-122"/>
                <a:ea typeface="宋体" panose="02010600030101010101" pitchFamily="2" charset="-122"/>
              </a:rPr>
              <a:t>基因数，</a:t>
            </a:r>
            <a:r>
              <a:rPr lang="en" altLang="zh-CN" sz="1400" b="0" kern="100" dirty="0">
                <a:effectLst/>
                <a:latin typeface="宋体" panose="02010600030101010101" pitchFamily="2" charset="-122"/>
                <a:ea typeface="宋体" panose="02010600030101010101" pitchFamily="2" charset="-122"/>
              </a:rPr>
              <a:t>y</a:t>
            </a:r>
            <a:r>
              <a:rPr lang="zh-CN" altLang="en-US" sz="1400" b="0" kern="100" dirty="0">
                <a:effectLst/>
                <a:latin typeface="宋体" panose="02010600030101010101" pitchFamily="2" charset="-122"/>
                <a:ea typeface="宋体" panose="02010600030101010101" pitchFamily="2" charset="-122"/>
              </a:rPr>
              <a:t>轴显示功能特征。点的颜色表示功能类别，点的大小表示−</a:t>
            </a:r>
            <a:r>
              <a:rPr lang="en" altLang="zh-CN" sz="1400" b="0" kern="100" dirty="0">
                <a:effectLst/>
                <a:latin typeface="宋体" panose="02010600030101010101" pitchFamily="2" charset="-122"/>
                <a:ea typeface="宋体" panose="02010600030101010101" pitchFamily="2" charset="-122"/>
              </a:rPr>
              <a:t>log(p</a:t>
            </a:r>
            <a:r>
              <a:rPr lang="en-US" altLang="zh-CN" sz="1400" b="0" kern="100" dirty="0">
                <a:effectLst/>
                <a:latin typeface="宋体" panose="02010600030101010101" pitchFamily="2" charset="-122"/>
                <a:ea typeface="宋体" panose="02010600030101010101" pitchFamily="2" charset="-122"/>
              </a:rPr>
              <a:t>)</a:t>
            </a:r>
            <a:r>
              <a:rPr lang="zh-CN" altLang="en-US" sz="1400" b="0" kern="100" dirty="0">
                <a:effectLst/>
                <a:latin typeface="宋体" panose="02010600030101010101" pitchFamily="2" charset="-122"/>
                <a:ea typeface="宋体" panose="02010600030101010101" pitchFamily="2" charset="-122"/>
              </a:rPr>
              <a:t>。</a:t>
            </a:r>
            <a:endParaRPr lang="en-US" altLang="zh-CN" sz="1400" b="0" kern="100" dirty="0">
              <a:effectLst/>
              <a:latin typeface="宋体" panose="02010600030101010101" pitchFamily="2" charset="-122"/>
              <a:ea typeface="宋体" panose="02010600030101010101" pitchFamily="2" charset="-122"/>
            </a:endParaRPr>
          </a:p>
          <a:p>
            <a:pPr marL="0" marR="0" algn="just">
              <a:spcBef>
                <a:spcPts val="0"/>
              </a:spcBef>
              <a:spcAft>
                <a:spcPts val="0"/>
              </a:spcAft>
            </a:pPr>
            <a:endParaRPr lang="en-US" altLang="zh-CN" sz="1400" b="0" kern="100" dirty="0">
              <a:effectLst/>
              <a:latin typeface="宋体" panose="02010600030101010101" pitchFamily="2" charset="-122"/>
              <a:ea typeface="宋体" panose="02010600030101010101" pitchFamily="2" charset="-122"/>
            </a:endParaRPr>
          </a:p>
          <a:p>
            <a:pPr marL="0" marR="0" algn="just">
              <a:spcBef>
                <a:spcPts val="0"/>
              </a:spcBef>
              <a:spcAft>
                <a:spcPts val="0"/>
              </a:spcAft>
            </a:pPr>
            <a:r>
              <a:rPr lang="en" altLang="zh-CN" sz="1600" b="1" kern="100" dirty="0">
                <a:effectLst/>
                <a:latin typeface="宋体" panose="02010600030101010101" pitchFamily="2" charset="-122"/>
                <a:ea typeface="宋体" panose="02010600030101010101" pitchFamily="2" charset="-122"/>
              </a:rPr>
              <a:t>c </a:t>
            </a:r>
            <a:r>
              <a:rPr lang="en" altLang="zh-CN" sz="1600" b="1" kern="100" dirty="0" err="1">
                <a:effectLst/>
                <a:latin typeface="宋体" panose="02010600030101010101" pitchFamily="2" charset="-122"/>
                <a:ea typeface="宋体" panose="02010600030101010101" pitchFamily="2" charset="-122"/>
              </a:rPr>
              <a:t>tappAS</a:t>
            </a:r>
            <a:r>
              <a:rPr lang="zh-CN" altLang="en-US" sz="1600" b="1" kern="100" dirty="0">
                <a:effectLst/>
                <a:latin typeface="宋体" panose="02010600030101010101" pitchFamily="2" charset="-122"/>
                <a:ea typeface="宋体" panose="02010600030101010101" pitchFamily="2" charset="-122"/>
              </a:rPr>
              <a:t>功能多样性分析（</a:t>
            </a:r>
            <a:r>
              <a:rPr lang="en" altLang="zh-CN" sz="1600" b="1" kern="100" dirty="0">
                <a:effectLst/>
                <a:latin typeface="宋体" panose="02010600030101010101" pitchFamily="2" charset="-122"/>
                <a:ea typeface="宋体" panose="02010600030101010101" pitchFamily="2" charset="-122"/>
              </a:rPr>
              <a:t>FDA</a:t>
            </a:r>
            <a:r>
              <a:rPr lang="zh-CN" altLang="en" sz="1600" b="1" kern="100" dirty="0">
                <a:effectLst/>
                <a:latin typeface="宋体" panose="02010600030101010101" pitchFamily="2" charset="-122"/>
                <a:ea typeface="宋体" panose="02010600030101010101" pitchFamily="2" charset="-122"/>
              </a:rPr>
              <a:t>）</a:t>
            </a:r>
            <a:r>
              <a:rPr lang="zh-CN" altLang="en-US" sz="1600" b="1" kern="100" dirty="0">
                <a:effectLst/>
                <a:latin typeface="宋体" panose="02010600030101010101" pitchFamily="2" charset="-122"/>
                <a:ea typeface="宋体" panose="02010600030101010101" pitchFamily="2" charset="-122"/>
              </a:rPr>
              <a:t>的示意图。</a:t>
            </a:r>
            <a:r>
              <a:rPr lang="zh-CN" altLang="en-US" sz="1400" b="0" kern="100" dirty="0">
                <a:effectLst/>
                <a:latin typeface="宋体" panose="02010600030101010101" pitchFamily="2" charset="-122"/>
                <a:ea typeface="宋体" panose="02010600030101010101" pitchFamily="2" charset="-122"/>
              </a:rPr>
              <a:t>描绘了可以用于检测同一基因的不同同义体之间的功能变异的基因组位置和存在</a:t>
            </a:r>
            <a:r>
              <a:rPr lang="en-US" altLang="zh-CN" sz="1400" b="0" kern="100" dirty="0">
                <a:effectLst/>
                <a:latin typeface="宋体" panose="02010600030101010101" pitchFamily="2" charset="-122"/>
                <a:ea typeface="宋体" panose="02010600030101010101" pitchFamily="2" charset="-122"/>
              </a:rPr>
              <a:t>/</a:t>
            </a:r>
            <a:r>
              <a:rPr lang="zh-CN" altLang="en-US" sz="1400" b="0" kern="100" dirty="0">
                <a:effectLst/>
                <a:latin typeface="宋体" panose="02010600030101010101" pitchFamily="2" charset="-122"/>
                <a:ea typeface="宋体" panose="02010600030101010101" pitchFamily="2" charset="-122"/>
              </a:rPr>
              <a:t>缺失标准。</a:t>
            </a:r>
            <a:endParaRPr lang="en-US" altLang="zh-CN" sz="1400" b="0" kern="100" dirty="0">
              <a:effectLst/>
              <a:latin typeface="宋体" panose="02010600030101010101" pitchFamily="2" charset="-122"/>
              <a:ea typeface="宋体" panose="02010600030101010101" pitchFamily="2" charset="-122"/>
            </a:endParaRPr>
          </a:p>
          <a:p>
            <a:pPr marL="0" marR="0" algn="just">
              <a:spcBef>
                <a:spcPts val="0"/>
              </a:spcBef>
              <a:spcAft>
                <a:spcPts val="0"/>
              </a:spcAft>
            </a:pPr>
            <a:endParaRPr lang="en-US" altLang="zh-CN" sz="1400" b="0" kern="100" dirty="0">
              <a:effectLst/>
              <a:latin typeface="宋体" panose="02010600030101010101" pitchFamily="2" charset="-122"/>
              <a:ea typeface="宋体" panose="02010600030101010101" pitchFamily="2" charset="-122"/>
            </a:endParaRPr>
          </a:p>
          <a:p>
            <a:pPr marL="0" marR="0" algn="just">
              <a:spcBef>
                <a:spcPts val="0"/>
              </a:spcBef>
              <a:spcAft>
                <a:spcPts val="0"/>
              </a:spcAft>
            </a:pPr>
            <a:r>
              <a:rPr lang="en" altLang="zh-CN" sz="1600" b="1" kern="100" dirty="0">
                <a:effectLst/>
                <a:latin typeface="宋体" panose="02010600030101010101" pitchFamily="2" charset="-122"/>
                <a:ea typeface="宋体" panose="02010600030101010101" pitchFamily="2" charset="-122"/>
              </a:rPr>
              <a:t>d DE</a:t>
            </a:r>
            <a:r>
              <a:rPr lang="zh-CN" altLang="en-US" sz="1600" b="1" kern="100" dirty="0">
                <a:effectLst/>
                <a:latin typeface="宋体" panose="02010600030101010101" pitchFamily="2" charset="-122"/>
                <a:ea typeface="宋体" panose="02010600030101010101" pitchFamily="2" charset="-122"/>
              </a:rPr>
              <a:t>同义体、</a:t>
            </a:r>
            <a:r>
              <a:rPr lang="en" altLang="zh-CN" sz="1600" b="1" kern="100" dirty="0">
                <a:effectLst/>
                <a:latin typeface="宋体" panose="02010600030101010101" pitchFamily="2" charset="-122"/>
                <a:ea typeface="宋体" panose="02010600030101010101" pitchFamily="2" charset="-122"/>
              </a:rPr>
              <a:t>DIU</a:t>
            </a:r>
            <a:r>
              <a:rPr lang="zh-CN" altLang="en-US" sz="1600" b="1" kern="100" dirty="0">
                <a:effectLst/>
                <a:latin typeface="宋体" panose="02010600030101010101" pitchFamily="2" charset="-122"/>
                <a:ea typeface="宋体" panose="02010600030101010101" pitchFamily="2" charset="-122"/>
              </a:rPr>
              <a:t>和</a:t>
            </a:r>
            <a:r>
              <a:rPr lang="en" altLang="zh-CN" sz="1600" b="1" kern="100" dirty="0" err="1">
                <a:effectLst/>
                <a:latin typeface="宋体" panose="02010600030101010101" pitchFamily="2" charset="-122"/>
                <a:ea typeface="宋体" panose="02010600030101010101" pitchFamily="2" charset="-122"/>
              </a:rPr>
              <a:t>coDIU</a:t>
            </a:r>
            <a:r>
              <a:rPr lang="zh-CN" altLang="en-US" sz="1600" b="1" kern="100" dirty="0">
                <a:effectLst/>
                <a:latin typeface="宋体" panose="02010600030101010101" pitchFamily="2" charset="-122"/>
                <a:ea typeface="宋体" panose="02010600030101010101" pitchFamily="2" charset="-122"/>
              </a:rPr>
              <a:t>基因的</a:t>
            </a:r>
            <a:r>
              <a:rPr lang="en" altLang="zh-CN" sz="1600" b="1" kern="100" dirty="0">
                <a:effectLst/>
                <a:latin typeface="宋体" panose="02010600030101010101" pitchFamily="2" charset="-122"/>
                <a:ea typeface="宋体" panose="02010600030101010101" pitchFamily="2" charset="-122"/>
              </a:rPr>
              <a:t>FDA</a:t>
            </a:r>
            <a:r>
              <a:rPr lang="zh-CN" altLang="en-US" sz="1600" b="1" kern="100" dirty="0">
                <a:effectLst/>
                <a:latin typeface="宋体" panose="02010600030101010101" pitchFamily="2" charset="-122"/>
                <a:ea typeface="宋体" panose="02010600030101010101" pitchFamily="2" charset="-122"/>
              </a:rPr>
              <a:t>结果。</a:t>
            </a:r>
            <a:r>
              <a:rPr lang="en" altLang="zh-CN" sz="1400" b="0" kern="100" dirty="0">
                <a:effectLst/>
                <a:latin typeface="宋体" panose="02010600030101010101" pitchFamily="2" charset="-122"/>
                <a:ea typeface="宋体" panose="02010600030101010101" pitchFamily="2" charset="-122"/>
              </a:rPr>
              <a:t>y</a:t>
            </a:r>
            <a:r>
              <a:rPr lang="zh-CN" altLang="en-US" sz="1400" b="0" kern="100" dirty="0">
                <a:effectLst/>
                <a:latin typeface="宋体" panose="02010600030101010101" pitchFamily="2" charset="-122"/>
                <a:ea typeface="宋体" panose="02010600030101010101" pitchFamily="2" charset="-122"/>
              </a:rPr>
              <a:t>轴显示转录本和蛋白质功能类别。</a:t>
            </a:r>
            <a:r>
              <a:rPr lang="en" altLang="zh-CN" sz="1400" b="0" kern="100" dirty="0">
                <a:effectLst/>
                <a:latin typeface="宋体" panose="02010600030101010101" pitchFamily="2" charset="-122"/>
                <a:ea typeface="宋体" panose="02010600030101010101" pitchFamily="2" charset="-122"/>
              </a:rPr>
              <a:t>x</a:t>
            </a:r>
            <a:r>
              <a:rPr lang="zh-CN" altLang="en-US" sz="1400" b="0" kern="100" dirty="0">
                <a:effectLst/>
                <a:latin typeface="宋体" panose="02010600030101010101" pitchFamily="2" charset="-122"/>
                <a:ea typeface="宋体" panose="02010600030101010101" pitchFamily="2" charset="-122"/>
              </a:rPr>
              <a:t>轴显示包含来自每个类别的至少一个特征注释的基因的百分比，这些基因被检测为具有功能变异。显示了两个</a:t>
            </a:r>
            <a:r>
              <a:rPr lang="en" altLang="zh-CN" sz="1400" b="0" kern="100" dirty="0">
                <a:effectLst/>
                <a:latin typeface="宋体" panose="02010600030101010101" pitchFamily="2" charset="-122"/>
                <a:ea typeface="宋体" panose="02010600030101010101" pitchFamily="2" charset="-122"/>
              </a:rPr>
              <a:t>FDA</a:t>
            </a:r>
            <a:r>
              <a:rPr lang="zh-CN" altLang="en-US" sz="1400" b="0" kern="100" dirty="0">
                <a:effectLst/>
                <a:latin typeface="宋体" panose="02010600030101010101" pitchFamily="2" charset="-122"/>
                <a:ea typeface="宋体" panose="02010600030101010101" pitchFamily="2" charset="-122"/>
              </a:rPr>
              <a:t>标准（位置：左网格列，存在：右网格列）。</a:t>
            </a:r>
            <a:r>
              <a:rPr lang="en" altLang="zh-CN" sz="1400" b="0" kern="100" dirty="0" err="1">
                <a:effectLst/>
                <a:latin typeface="宋体" panose="02010600030101010101" pitchFamily="2" charset="-122"/>
                <a:ea typeface="宋体" panose="02010600030101010101" pitchFamily="2" charset="-122"/>
              </a:rPr>
              <a:t>CoDIU</a:t>
            </a:r>
            <a:r>
              <a:rPr lang="zh-CN" altLang="en-US" sz="1400" b="0" kern="100" dirty="0">
                <a:effectLst/>
                <a:latin typeface="宋体" panose="02010600030101010101" pitchFamily="2" charset="-122"/>
                <a:ea typeface="宋体" panose="02010600030101010101" pitchFamily="2" charset="-122"/>
              </a:rPr>
              <a:t>基因显示出最大程度的功能变异。</a:t>
            </a:r>
            <a:endParaRPr lang="zh-CN" altLang="en-US" sz="1100" kern="100" dirty="0">
              <a:effectLst/>
              <a:latin typeface="等线" panose="02010600030101010101" pitchFamily="2" charset="-122"/>
              <a:ea typeface="等线" panose="02010600030101010101" pitchFamily="2" charset="-122"/>
            </a:endParaRPr>
          </a:p>
        </p:txBody>
      </p:sp>
      <p:sp>
        <p:nvSpPr>
          <p:cNvPr id="2" name="灯片编号占位符 1">
            <a:extLst>
              <a:ext uri="{FF2B5EF4-FFF2-40B4-BE49-F238E27FC236}">
                <a16:creationId xmlns:a16="http://schemas.microsoft.com/office/drawing/2014/main" id="{2393BEA2-2A90-ECB6-68F2-9CB89599EEB9}"/>
              </a:ext>
            </a:extLst>
          </p:cNvPr>
          <p:cNvSpPr>
            <a:spLocks noGrp="1"/>
          </p:cNvSpPr>
          <p:nvPr>
            <p:ph type="sldNum" sz="quarter" idx="12"/>
          </p:nvPr>
        </p:nvSpPr>
        <p:spPr/>
        <p:txBody>
          <a:bodyPr/>
          <a:lstStyle/>
          <a:p>
            <a:fld id="{C1BC6EB1-3B9C-423A-A463-BABF6B6D69D7}" type="slidenum">
              <a:rPr lang="zh-CN" altLang="en-US" smtClean="0"/>
              <a:t>10</a:t>
            </a:fld>
            <a:endParaRPr lang="zh-CN" altLang="en-US"/>
          </a:p>
        </p:txBody>
      </p:sp>
    </p:spTree>
    <p:extLst>
      <p:ext uri="{BB962C8B-B14F-4D97-AF65-F5344CB8AC3E}">
        <p14:creationId xmlns:p14="http://schemas.microsoft.com/office/powerpoint/2010/main" val="302893099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3000">
        <p15:prstTrans prst="pageCurlDouble"/>
      </p:transition>
    </mc:Choice>
    <mc:Fallback xmlns="">
      <p:transition spd="slow" advTm="300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sp>
        <p:nvSpPr>
          <p:cNvPr id="52" name="标题占位符 1"/>
          <p:cNvSpPr txBox="1"/>
          <p:nvPr/>
        </p:nvSpPr>
        <p:spPr>
          <a:xfrm>
            <a:off x="965200" y="-100014"/>
            <a:ext cx="5435600" cy="817564"/>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zh-CN" altLang="en-US" sz="2600" b="1" i="0" u="none" strike="noStrike" kern="1200" cap="none" spc="0" normalizeH="0" baseline="0" noProof="0" dirty="0">
                <a:ln>
                  <a:noFill/>
                </a:ln>
                <a:solidFill>
                  <a:sysClr val="windowText" lastClr="000000"/>
                </a:solidFill>
                <a:effectLst/>
                <a:uLnTx/>
                <a:uFillTx/>
                <a:latin typeface="Arial" panose="020B0604020202090204"/>
                <a:ea typeface="微软雅黑" panose="020B0503020204020204" pitchFamily="34" charset="-122"/>
                <a:cs typeface="+mj-cs"/>
              </a:rPr>
              <a:t>实验结果</a:t>
            </a:r>
          </a:p>
        </p:txBody>
      </p:sp>
      <p:grpSp>
        <p:nvGrpSpPr>
          <p:cNvPr id="54" name="组合 53"/>
          <p:cNvGrpSpPr/>
          <p:nvPr/>
        </p:nvGrpSpPr>
        <p:grpSpPr>
          <a:xfrm>
            <a:off x="203760" y="159728"/>
            <a:ext cx="725344" cy="619478"/>
            <a:chOff x="178632" y="159728"/>
            <a:chExt cx="725344"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6" name="文本框 55"/>
            <p:cNvSpPr txBox="1"/>
            <p:nvPr/>
          </p:nvSpPr>
          <p:spPr>
            <a:xfrm>
              <a:off x="230876" y="233483"/>
              <a:ext cx="67310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03</a:t>
              </a:r>
              <a:endParaRPr kumimoji="0" lang="zh-CN" altLang="en-US"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pic>
        <p:nvPicPr>
          <p:cNvPr id="61" name="图片 6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90204"/>
              <a:ea typeface="微软雅黑" panose="020B0503020204020204" pitchFamily="34" charset="-122"/>
              <a:cs typeface="+mn-cs"/>
            </a:endParaRPr>
          </a:p>
        </p:txBody>
      </p:sp>
      <p:sp>
        <p:nvSpPr>
          <p:cNvPr id="7" name="文本框 6">
            <a:extLst>
              <a:ext uri="{FF2B5EF4-FFF2-40B4-BE49-F238E27FC236}">
                <a16:creationId xmlns:a16="http://schemas.microsoft.com/office/drawing/2014/main" id="{23F2F372-4D5C-1F5F-12B9-F3AFCC56572E}"/>
              </a:ext>
            </a:extLst>
          </p:cNvPr>
          <p:cNvSpPr txBox="1"/>
          <p:nvPr/>
        </p:nvSpPr>
        <p:spPr>
          <a:xfrm>
            <a:off x="256004" y="6820488"/>
            <a:ext cx="5584980" cy="646331"/>
          </a:xfrm>
          <a:prstGeom prst="rect">
            <a:avLst/>
          </a:prstGeom>
          <a:noFill/>
        </p:spPr>
        <p:txBody>
          <a:bodyPr wrap="square">
            <a:spAutoFit/>
          </a:bodyPr>
          <a:lstStyle/>
          <a:p>
            <a:pPr marL="0" marR="0" algn="just">
              <a:spcBef>
                <a:spcPts val="0"/>
              </a:spcBef>
              <a:spcAft>
                <a:spcPts val="0"/>
              </a:spcAft>
            </a:pPr>
            <a:r>
              <a:rPr lang="zh-CN" altLang="en-US" sz="1800" b="0" kern="100" dirty="0">
                <a:effectLst/>
                <a:latin typeface="宋体" panose="02010600030101010101" pitchFamily="2" charset="-122"/>
                <a:ea typeface="宋体" panose="02010600030101010101" pitchFamily="2" charset="-122"/>
              </a:rPr>
              <a:t>发现了在异构体或基因水平上失调的通路，并在中枢神经区域内解释这些相互作用。</a:t>
            </a:r>
            <a:endParaRPr lang="zh-CN" altLang="en-US" sz="1400" kern="100" dirty="0">
              <a:effectLst/>
              <a:latin typeface="等线" panose="02010600030101010101" pitchFamily="2" charset="-122"/>
              <a:ea typeface="等线" panose="02010600030101010101" pitchFamily="2" charset="-122"/>
            </a:endParaRPr>
          </a:p>
        </p:txBody>
      </p:sp>
      <p:sp>
        <p:nvSpPr>
          <p:cNvPr id="3" name="文本框 2">
            <a:extLst>
              <a:ext uri="{FF2B5EF4-FFF2-40B4-BE49-F238E27FC236}">
                <a16:creationId xmlns:a16="http://schemas.microsoft.com/office/drawing/2014/main" id="{DB00405D-4D9E-DBEB-C869-6ED685E36633}"/>
              </a:ext>
            </a:extLst>
          </p:cNvPr>
          <p:cNvSpPr txBox="1"/>
          <p:nvPr/>
        </p:nvSpPr>
        <p:spPr>
          <a:xfrm>
            <a:off x="6400800" y="1028435"/>
            <a:ext cx="5600566" cy="5047536"/>
          </a:xfrm>
          <a:prstGeom prst="rect">
            <a:avLst/>
          </a:prstGeom>
          <a:noFill/>
        </p:spPr>
        <p:txBody>
          <a:bodyPr wrap="square">
            <a:spAutoFit/>
          </a:bodyPr>
          <a:lstStyle/>
          <a:p>
            <a:r>
              <a:rPr lang="zh-CN" altLang="en-US" b="1" dirty="0"/>
              <a:t>图6 在</a:t>
            </a:r>
            <a:r>
              <a:rPr lang="en" altLang="zh-CN" sz="2000" b="1" dirty="0">
                <a:solidFill>
                  <a:srgbClr val="000000"/>
                </a:solidFill>
                <a:effectLst/>
                <a:latin typeface="AdvOTcb88df00"/>
              </a:rPr>
              <a:t>neural-oligodendrocyte</a:t>
            </a:r>
            <a:r>
              <a:rPr lang="zh-CN" altLang="en-US" b="1" dirty="0"/>
              <a:t>细胞簇（编号1、4和14）中检测到的118个coDIU基因的功能分析。</a:t>
            </a:r>
            <a:endParaRPr lang="en-US" altLang="zh-CN" b="1" dirty="0"/>
          </a:p>
          <a:p>
            <a:endParaRPr lang="en-US" altLang="zh-CN" sz="1600" dirty="0"/>
          </a:p>
          <a:p>
            <a:r>
              <a:rPr lang="zh-CN" altLang="en-US" b="1" dirty="0"/>
              <a:t>a 用于下游功能分析的选择性簇的细胞类型表达模式</a:t>
            </a:r>
            <a:r>
              <a:rPr lang="zh-CN" altLang="en-US" sz="1600" dirty="0"/>
              <a:t>：神经元（簇1，绿色）、寡神经胶质细胞（簇14，橙色）或共享（簇4，紫色）。对于每个簇，计算所有转录本的细胞级均值，并将细胞均值汇总以获得全局细胞类型均值，由线表示。彩色区域对应于细胞类型均值±标准差。</a:t>
            </a:r>
            <a:endParaRPr lang="en-US" altLang="zh-CN" sz="1600" dirty="0"/>
          </a:p>
          <a:p>
            <a:endParaRPr lang="en-US" altLang="zh-CN" sz="1600" dirty="0"/>
          </a:p>
          <a:p>
            <a:r>
              <a:rPr lang="zh-CN" altLang="en-US" b="1" dirty="0"/>
              <a:t>b 功能多样性分析（FDA）结果。</a:t>
            </a:r>
            <a:endParaRPr lang="en-US" altLang="zh-CN" b="1" dirty="0"/>
          </a:p>
          <a:p>
            <a:endParaRPr lang="en-US" altLang="zh-CN" sz="1600" b="1" dirty="0"/>
          </a:p>
          <a:p>
            <a:r>
              <a:rPr lang="zh-CN" altLang="en-US" b="1" dirty="0"/>
              <a:t>c 三个神经-寡神经胶质簇（n =来自具有3′UTR变异性的coDIU基因的177个转录本同义体）中同义体的标准化3′UTR长度的小提琴图和箱线图</a:t>
            </a:r>
            <a:r>
              <a:rPr lang="zh-CN" altLang="en-US" sz="1600" dirty="0"/>
              <a:t>。比较三组的显著性水平在相应的大括号上方标明（p值，威尔科克森检验，双侧）。NS：不显著。</a:t>
            </a:r>
            <a:endParaRPr lang="en-US" altLang="zh-CN" sz="1600" dirty="0"/>
          </a:p>
          <a:p>
            <a:endParaRPr lang="en-US" altLang="zh-CN" sz="1600" dirty="0"/>
          </a:p>
          <a:p>
            <a:r>
              <a:rPr lang="zh-CN" altLang="en-US" b="1" dirty="0"/>
              <a:t>d Lrif1和e Stau2蛋白注释的tappAS视图</a:t>
            </a:r>
            <a:r>
              <a:rPr lang="zh-CN" altLang="en-US" sz="1600" dirty="0"/>
              <a:t>。点颜色表示每个同义体的簇分配。</a:t>
            </a:r>
          </a:p>
        </p:txBody>
      </p:sp>
      <p:pic>
        <p:nvPicPr>
          <p:cNvPr id="6" name="图片 5">
            <a:extLst>
              <a:ext uri="{FF2B5EF4-FFF2-40B4-BE49-F238E27FC236}">
                <a16:creationId xmlns:a16="http://schemas.microsoft.com/office/drawing/2014/main" id="{DEEFD167-581C-39D4-3598-B9C488F7D35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7338" y="822525"/>
            <a:ext cx="5267622" cy="5634038"/>
          </a:xfrm>
          <a:prstGeom prst="rect">
            <a:avLst/>
          </a:prstGeom>
        </p:spPr>
      </p:pic>
      <p:sp>
        <p:nvSpPr>
          <p:cNvPr id="2" name="灯片编号占位符 1">
            <a:extLst>
              <a:ext uri="{FF2B5EF4-FFF2-40B4-BE49-F238E27FC236}">
                <a16:creationId xmlns:a16="http://schemas.microsoft.com/office/drawing/2014/main" id="{71B938A1-435F-3760-E983-BE900F27A680}"/>
              </a:ext>
            </a:extLst>
          </p:cNvPr>
          <p:cNvSpPr>
            <a:spLocks noGrp="1"/>
          </p:cNvSpPr>
          <p:nvPr>
            <p:ph type="sldNum" sz="quarter" idx="12"/>
          </p:nvPr>
        </p:nvSpPr>
        <p:spPr/>
        <p:txBody>
          <a:bodyPr/>
          <a:lstStyle/>
          <a:p>
            <a:fld id="{C1BC6EB1-3B9C-423A-A463-BABF6B6D69D7}" type="slidenum">
              <a:rPr lang="zh-CN" altLang="en-US" smtClean="0"/>
              <a:t>11</a:t>
            </a:fld>
            <a:endParaRPr lang="zh-CN" altLang="en-US"/>
          </a:p>
        </p:txBody>
      </p:sp>
    </p:spTree>
    <p:extLst>
      <p:ext uri="{BB962C8B-B14F-4D97-AF65-F5344CB8AC3E}">
        <p14:creationId xmlns:p14="http://schemas.microsoft.com/office/powerpoint/2010/main" val="184574384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3000">
        <p15:prstTrans prst="pageCurlDouble"/>
      </p:transition>
    </mc:Choice>
    <mc:Fallback xmlns="">
      <p:transition spd="slow" advTm="300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sp>
        <p:nvSpPr>
          <p:cNvPr id="52" name="标题占位符 1"/>
          <p:cNvSpPr txBox="1"/>
          <p:nvPr/>
        </p:nvSpPr>
        <p:spPr>
          <a:xfrm>
            <a:off x="965200" y="-100014"/>
            <a:ext cx="5435600" cy="817564"/>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zh-CN" altLang="en-US" sz="2600" b="1" i="0" u="none" strike="noStrike" kern="1200" cap="none" spc="0" normalizeH="0" baseline="0" noProof="0" dirty="0">
                <a:ln>
                  <a:noFill/>
                </a:ln>
                <a:solidFill>
                  <a:sysClr val="windowText" lastClr="000000"/>
                </a:solidFill>
                <a:effectLst/>
                <a:uLnTx/>
                <a:uFillTx/>
                <a:latin typeface="Arial" panose="020B0604020202090204"/>
                <a:ea typeface="微软雅黑" panose="020B0503020204020204" pitchFamily="34" charset="-122"/>
                <a:cs typeface="+mj-cs"/>
              </a:rPr>
              <a:t>实验结论</a:t>
            </a:r>
          </a:p>
        </p:txBody>
      </p:sp>
      <p:grpSp>
        <p:nvGrpSpPr>
          <p:cNvPr id="54" name="组合 53"/>
          <p:cNvGrpSpPr/>
          <p:nvPr/>
        </p:nvGrpSpPr>
        <p:grpSpPr>
          <a:xfrm>
            <a:off x="203760" y="159728"/>
            <a:ext cx="725344" cy="619478"/>
            <a:chOff x="178632" y="159728"/>
            <a:chExt cx="725344"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6" name="文本框 55"/>
            <p:cNvSpPr txBox="1"/>
            <p:nvPr/>
          </p:nvSpPr>
          <p:spPr>
            <a:xfrm>
              <a:off x="230876" y="233483"/>
              <a:ext cx="67310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04</a:t>
              </a:r>
              <a:endParaRPr kumimoji="0" lang="zh-CN" altLang="en-US"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pic>
        <p:nvPicPr>
          <p:cNvPr id="61" name="图片 6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90204"/>
              <a:ea typeface="微软雅黑" panose="020B0503020204020204" pitchFamily="34" charset="-122"/>
              <a:cs typeface="+mn-cs"/>
            </a:endParaRPr>
          </a:p>
        </p:txBody>
      </p:sp>
      <p:sp>
        <p:nvSpPr>
          <p:cNvPr id="8" name="文本框 7">
            <a:extLst>
              <a:ext uri="{FF2B5EF4-FFF2-40B4-BE49-F238E27FC236}">
                <a16:creationId xmlns:a16="http://schemas.microsoft.com/office/drawing/2014/main" id="{298A8973-53AB-9DA2-403A-42128BB28FE9}"/>
              </a:ext>
            </a:extLst>
          </p:cNvPr>
          <p:cNvSpPr txBox="1"/>
          <p:nvPr/>
        </p:nvSpPr>
        <p:spPr>
          <a:xfrm>
            <a:off x="660400" y="2323663"/>
            <a:ext cx="10728367" cy="2585323"/>
          </a:xfrm>
          <a:prstGeom prst="rect">
            <a:avLst/>
          </a:prstGeom>
          <a:solidFill>
            <a:schemeClr val="accent1">
              <a:lumMod val="20000"/>
              <a:lumOff val="80000"/>
            </a:schemeClr>
          </a:solidFill>
          <a:effectLst/>
        </p:spPr>
        <p:txBody>
          <a:bodyPr wrap="square">
            <a:spAutoFit/>
          </a:bodyPr>
          <a:lstStyle/>
          <a:p>
            <a:pPr algn="l"/>
            <a:endParaRPr lang="en" altLang="zh-CN" b="0" i="0" dirty="0">
              <a:solidFill>
                <a:srgbClr val="374151"/>
              </a:solidFill>
              <a:effectLst/>
              <a:latin typeface="Söhne"/>
            </a:endParaRPr>
          </a:p>
          <a:p>
            <a:pPr algn="l"/>
            <a:r>
              <a:rPr lang="en" altLang="zh-CN" b="0" i="0" dirty="0" err="1">
                <a:solidFill>
                  <a:srgbClr val="374151"/>
                </a:solidFill>
                <a:effectLst/>
                <a:latin typeface="Söhne"/>
              </a:rPr>
              <a:t>coDIU</a:t>
            </a:r>
            <a:r>
              <a:rPr lang="zh-CN" altLang="en-US" b="0" i="0" dirty="0">
                <a:solidFill>
                  <a:srgbClr val="374151"/>
                </a:solidFill>
                <a:effectLst/>
                <a:latin typeface="Söhne"/>
              </a:rPr>
              <a:t>基因相比于</a:t>
            </a:r>
            <a:r>
              <a:rPr lang="en-US" altLang="zh-CN" b="0" i="0" dirty="0">
                <a:solidFill>
                  <a:srgbClr val="374151"/>
                </a:solidFill>
                <a:effectLst/>
                <a:latin typeface="Söhne"/>
              </a:rPr>
              <a:t>DIU</a:t>
            </a:r>
            <a:r>
              <a:rPr lang="zh-CN" altLang="en-US" b="0" i="0" dirty="0">
                <a:solidFill>
                  <a:srgbClr val="374151"/>
                </a:solidFill>
                <a:effectLst/>
                <a:latin typeface="Söhne"/>
              </a:rPr>
              <a:t>基因，在相同的生物学功能方面具有更高的集中度，</a:t>
            </a:r>
            <a:r>
              <a:rPr lang="en-US" altLang="zh-CN" dirty="0" err="1">
                <a:solidFill>
                  <a:srgbClr val="374151"/>
                </a:solidFill>
                <a:latin typeface="Söhne"/>
              </a:rPr>
              <a:t>co</a:t>
            </a:r>
            <a:r>
              <a:rPr lang="en-US" altLang="zh-CN" b="0" i="0" dirty="0" err="1">
                <a:solidFill>
                  <a:srgbClr val="374151"/>
                </a:solidFill>
                <a:effectLst/>
                <a:latin typeface="Söhne"/>
              </a:rPr>
              <a:t>DIU</a:t>
            </a:r>
            <a:r>
              <a:rPr lang="zh-CN" altLang="en-US" b="0" i="0" dirty="0">
                <a:solidFill>
                  <a:srgbClr val="374151"/>
                </a:solidFill>
                <a:effectLst/>
                <a:latin typeface="Söhne"/>
              </a:rPr>
              <a:t>基因</a:t>
            </a:r>
            <a:r>
              <a:rPr lang="en-US" altLang="zh-CN" b="0" i="0" dirty="0">
                <a:solidFill>
                  <a:srgbClr val="374151"/>
                </a:solidFill>
                <a:effectLst/>
                <a:latin typeface="Söhne"/>
              </a:rPr>
              <a:t>isoform</a:t>
            </a:r>
            <a:r>
              <a:rPr lang="zh-CN" altLang="en-US" b="0" i="0" dirty="0">
                <a:solidFill>
                  <a:srgbClr val="374151"/>
                </a:solidFill>
                <a:effectLst/>
                <a:latin typeface="Söhne"/>
              </a:rPr>
              <a:t>之间的相互关系可能对一些细胞过程产生调控作用，并且</a:t>
            </a:r>
            <a:r>
              <a:rPr lang="en" altLang="zh-CN" b="0" i="0" dirty="0" err="1">
                <a:solidFill>
                  <a:srgbClr val="374151"/>
                </a:solidFill>
                <a:effectLst/>
                <a:latin typeface="Söhne"/>
              </a:rPr>
              <a:t>coDIU</a:t>
            </a:r>
            <a:r>
              <a:rPr lang="zh-CN" altLang="en-US" b="0" i="0" dirty="0">
                <a:solidFill>
                  <a:srgbClr val="374151"/>
                </a:solidFill>
                <a:effectLst/>
                <a:latin typeface="Söhne"/>
              </a:rPr>
              <a:t>基因的基因</a:t>
            </a:r>
            <a:r>
              <a:rPr lang="en-US" altLang="zh-CN" b="0" i="0" dirty="0">
                <a:solidFill>
                  <a:srgbClr val="374151"/>
                </a:solidFill>
                <a:effectLst/>
                <a:latin typeface="Söhne"/>
              </a:rPr>
              <a:t>isoform</a:t>
            </a:r>
            <a:r>
              <a:rPr lang="zh-CN" altLang="en-US" b="0" i="0" dirty="0">
                <a:solidFill>
                  <a:srgbClr val="374151"/>
                </a:solidFill>
                <a:effectLst/>
                <a:latin typeface="Söhne"/>
              </a:rPr>
              <a:t>具有更高的功能多样性。这种变化不仅影响了基因的</a:t>
            </a:r>
            <a:r>
              <a:rPr lang="en" altLang="zh-CN" b="0" i="0" dirty="0">
                <a:solidFill>
                  <a:srgbClr val="374151"/>
                </a:solidFill>
                <a:effectLst/>
                <a:latin typeface="Söhne"/>
              </a:rPr>
              <a:t>RNA</a:t>
            </a:r>
            <a:r>
              <a:rPr lang="zh-CN" altLang="en-US" b="0" i="0" dirty="0">
                <a:solidFill>
                  <a:srgbClr val="374151"/>
                </a:solidFill>
                <a:effectLst/>
                <a:latin typeface="Söhne"/>
              </a:rPr>
              <a:t>，还影响了蛋白质。这表明，基因</a:t>
            </a:r>
            <a:r>
              <a:rPr lang="en-US" altLang="zh-CN" b="0" i="0" dirty="0">
                <a:solidFill>
                  <a:srgbClr val="374151"/>
                </a:solidFill>
                <a:effectLst/>
                <a:latin typeface="Söhne"/>
              </a:rPr>
              <a:t>isoform</a:t>
            </a:r>
            <a:r>
              <a:rPr lang="zh-CN" altLang="en-US" b="0" i="0" dirty="0">
                <a:solidFill>
                  <a:srgbClr val="374151"/>
                </a:solidFill>
                <a:effectLst/>
                <a:latin typeface="Söhne"/>
              </a:rPr>
              <a:t>之间的相互作用可能在全局上改变了基因的功能。</a:t>
            </a:r>
            <a:endParaRPr lang="en-US" altLang="zh-CN" b="0" i="0" dirty="0">
              <a:solidFill>
                <a:srgbClr val="374151"/>
              </a:solidFill>
              <a:effectLst/>
              <a:latin typeface="Söhne"/>
            </a:endParaRPr>
          </a:p>
          <a:p>
            <a:pPr algn="l"/>
            <a:endParaRPr lang="zh-CN" altLang="en-US" b="0" i="0" dirty="0">
              <a:solidFill>
                <a:srgbClr val="374151"/>
              </a:solidFill>
              <a:effectLst/>
              <a:latin typeface="Söhne"/>
            </a:endParaRPr>
          </a:p>
          <a:p>
            <a:pPr algn="l"/>
            <a:r>
              <a:rPr lang="zh-CN" altLang="en-US" b="0" i="0" dirty="0">
                <a:solidFill>
                  <a:srgbClr val="374151"/>
                </a:solidFill>
                <a:effectLst/>
                <a:latin typeface="Söhne"/>
              </a:rPr>
              <a:t>因此，这种</a:t>
            </a:r>
            <a:r>
              <a:rPr lang="en-US" altLang="zh-CN" b="0" i="0" dirty="0">
                <a:solidFill>
                  <a:srgbClr val="374151"/>
                </a:solidFill>
                <a:effectLst/>
                <a:latin typeface="Söhne"/>
              </a:rPr>
              <a:t>isoform</a:t>
            </a:r>
            <a:r>
              <a:rPr lang="zh-CN" altLang="en-US" b="0" i="0" dirty="0">
                <a:solidFill>
                  <a:srgbClr val="374151"/>
                </a:solidFill>
                <a:effectLst/>
                <a:latin typeface="Söhne"/>
              </a:rPr>
              <a:t>共表达的机制可能是选择性剪接基因之间功能协同作用的一种潜在来源，从而导致同时改变共表达基因</a:t>
            </a:r>
            <a:r>
              <a:rPr lang="en-US" altLang="zh-CN" b="0" i="0" dirty="0">
                <a:solidFill>
                  <a:srgbClr val="374151"/>
                </a:solidFill>
                <a:effectLst/>
                <a:latin typeface="Söhne"/>
              </a:rPr>
              <a:t>isoform</a:t>
            </a:r>
            <a:r>
              <a:rPr lang="zh-CN" altLang="en-US" b="0" i="0" dirty="0">
                <a:solidFill>
                  <a:srgbClr val="374151"/>
                </a:solidFill>
                <a:effectLst/>
                <a:latin typeface="Söhne"/>
              </a:rPr>
              <a:t>的功能特性。</a:t>
            </a:r>
            <a:endParaRPr lang="en-US" altLang="zh-CN" b="0" i="0" dirty="0">
              <a:solidFill>
                <a:srgbClr val="374151"/>
              </a:solidFill>
              <a:effectLst/>
              <a:latin typeface="Söhne"/>
            </a:endParaRPr>
          </a:p>
          <a:p>
            <a:pPr algn="l"/>
            <a:endParaRPr lang="en-US" altLang="zh-CN" dirty="0">
              <a:solidFill>
                <a:srgbClr val="374151"/>
              </a:solidFill>
              <a:latin typeface="Söhne"/>
            </a:endParaRPr>
          </a:p>
        </p:txBody>
      </p:sp>
      <p:sp>
        <p:nvSpPr>
          <p:cNvPr id="12" name="文本框 11">
            <a:extLst>
              <a:ext uri="{FF2B5EF4-FFF2-40B4-BE49-F238E27FC236}">
                <a16:creationId xmlns:a16="http://schemas.microsoft.com/office/drawing/2014/main" id="{20F554D4-1C6D-9F58-E23D-976A869344E6}"/>
              </a:ext>
            </a:extLst>
          </p:cNvPr>
          <p:cNvSpPr txBox="1"/>
          <p:nvPr/>
        </p:nvSpPr>
        <p:spPr>
          <a:xfrm>
            <a:off x="660400" y="1217717"/>
            <a:ext cx="10771429" cy="1015663"/>
          </a:xfrm>
          <a:prstGeom prst="rect">
            <a:avLst/>
          </a:prstGeom>
          <a:solidFill>
            <a:schemeClr val="accent1">
              <a:lumMod val="40000"/>
              <a:lumOff val="60000"/>
            </a:schemeClr>
          </a:solidFill>
          <a:ln w="25400">
            <a:solidFill>
              <a:schemeClr val="accent1">
                <a:lumMod val="75000"/>
              </a:schemeClr>
            </a:solidFill>
            <a:prstDash val="dash"/>
          </a:ln>
          <a:effectLst>
            <a:outerShdw blurRad="76200" dir="13500000" sy="23000" kx="1200000" algn="br" rotWithShape="0">
              <a:prstClr val="black">
                <a:alpha val="20000"/>
              </a:prstClr>
            </a:outerShdw>
          </a:effectLst>
        </p:spPr>
        <p:txBody>
          <a:bodyPr wrap="square" rtlCol="0">
            <a:spAutoFit/>
          </a:bodyPr>
          <a:lstStyle/>
          <a:p>
            <a:r>
              <a:rPr lang="en" altLang="zh-CN" sz="2000" b="1" dirty="0" err="1"/>
              <a:t>acorde</a:t>
            </a:r>
            <a:r>
              <a:rPr lang="zh-CN" altLang="en-US" sz="2000" b="1" dirty="0"/>
              <a:t>可以有效地利用单细胞</a:t>
            </a:r>
            <a:r>
              <a:rPr lang="en" altLang="zh-CN" sz="2000" b="1" dirty="0"/>
              <a:t>RNA</a:t>
            </a:r>
            <a:r>
              <a:rPr lang="zh-CN" altLang="en-US" sz="2000" b="1" dirty="0"/>
              <a:t>测序数据来构建异构体共表达网络并检测</a:t>
            </a:r>
            <a:r>
              <a:rPr lang="en-US" altLang="zh-CN" sz="2000" b="1" dirty="0" err="1"/>
              <a:t>coDIU</a:t>
            </a:r>
            <a:r>
              <a:rPr lang="zh-CN" altLang="en-US" sz="2000" b="1" dirty="0"/>
              <a:t>基因，为我们从新的角度探索基因表达调控提供了工具，同时揭示了这些共表达机制对细胞过程和功能特性的影响。</a:t>
            </a:r>
          </a:p>
        </p:txBody>
      </p:sp>
      <p:sp>
        <p:nvSpPr>
          <p:cNvPr id="13" name="灯片编号占位符 12">
            <a:extLst>
              <a:ext uri="{FF2B5EF4-FFF2-40B4-BE49-F238E27FC236}">
                <a16:creationId xmlns:a16="http://schemas.microsoft.com/office/drawing/2014/main" id="{5F998348-10D8-1C7D-58B0-23C226D6F187}"/>
              </a:ext>
            </a:extLst>
          </p:cNvPr>
          <p:cNvSpPr>
            <a:spLocks noGrp="1"/>
          </p:cNvSpPr>
          <p:nvPr>
            <p:ph type="sldNum" sz="quarter" idx="12"/>
          </p:nvPr>
        </p:nvSpPr>
        <p:spPr/>
        <p:txBody>
          <a:bodyPr/>
          <a:lstStyle/>
          <a:p>
            <a:fld id="{C1BC6EB1-3B9C-423A-A463-BABF6B6D69D7}" type="slidenum">
              <a:rPr lang="zh-CN" altLang="en-US" smtClean="0"/>
              <a:t>12</a:t>
            </a:fld>
            <a:endParaRPr lang="zh-CN" altLang="en-US"/>
          </a:p>
        </p:txBody>
      </p:sp>
    </p:spTree>
    <p:extLst>
      <p:ext uri="{BB962C8B-B14F-4D97-AF65-F5344CB8AC3E}">
        <p14:creationId xmlns:p14="http://schemas.microsoft.com/office/powerpoint/2010/main" val="10858856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3000">
        <p15:prstTrans prst="pageCurlDouble"/>
      </p:transition>
    </mc:Choice>
    <mc:Fallback xmlns="">
      <p:transition spd="slow" advTm="300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5" name="任意多边形: 形状 4"/>
          <p:cNvSpPr/>
          <p:nvPr/>
        </p:nvSpPr>
        <p:spPr>
          <a:xfrm flipH="1">
            <a:off x="0" y="0"/>
            <a:ext cx="12192000" cy="723900"/>
          </a:xfrm>
          <a:custGeom>
            <a:avLst/>
            <a:gdLst>
              <a:gd name="connsiteX0" fmla="*/ 12192000 w 12192000"/>
              <a:gd name="connsiteY0" fmla="*/ 0 h 723900"/>
              <a:gd name="connsiteX1" fmla="*/ 2755900 w 12192000"/>
              <a:gd name="connsiteY1" fmla="*/ 0 h 723900"/>
              <a:gd name="connsiteX2" fmla="*/ 4 w 12192000"/>
              <a:gd name="connsiteY2" fmla="*/ 0 h 723900"/>
              <a:gd name="connsiteX3" fmla="*/ 0 w 12192000"/>
              <a:gd name="connsiteY3" fmla="*/ 0 h 723900"/>
              <a:gd name="connsiteX4" fmla="*/ 0 w 12192000"/>
              <a:gd name="connsiteY4" fmla="*/ 723900 h 723900"/>
              <a:gd name="connsiteX5" fmla="*/ 1987354 w 12192000"/>
              <a:gd name="connsiteY5" fmla="*/ 723900 h 723900"/>
              <a:gd name="connsiteX6" fmla="*/ 2038350 w 12192000"/>
              <a:gd name="connsiteY6" fmla="*/ 717550 h 723900"/>
              <a:gd name="connsiteX7" fmla="*/ 2753650 w 12192000"/>
              <a:gd name="connsiteY7" fmla="*/ 288000 h 723900"/>
              <a:gd name="connsiteX8" fmla="*/ 12192000 w 12192000"/>
              <a:gd name="connsiteY8" fmla="*/ 288000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723900">
                <a:moveTo>
                  <a:pt x="12192000" y="0"/>
                </a:moveTo>
                <a:lnTo>
                  <a:pt x="2755900" y="0"/>
                </a:lnTo>
                <a:lnTo>
                  <a:pt x="4" y="0"/>
                </a:lnTo>
                <a:lnTo>
                  <a:pt x="0" y="0"/>
                </a:lnTo>
                <a:lnTo>
                  <a:pt x="0" y="723900"/>
                </a:lnTo>
                <a:lnTo>
                  <a:pt x="1987354" y="723900"/>
                </a:lnTo>
                <a:lnTo>
                  <a:pt x="2038350" y="717550"/>
                </a:lnTo>
                <a:cubicBezTo>
                  <a:pt x="2497291" y="642783"/>
                  <a:pt x="2432975" y="321492"/>
                  <a:pt x="2753650" y="288000"/>
                </a:cubicBezTo>
                <a:cubicBezTo>
                  <a:pt x="3074325" y="254508"/>
                  <a:pt x="9045883" y="288000"/>
                  <a:pt x="12192000" y="288000"/>
                </a:cubicBezTo>
                <a:close/>
              </a:path>
            </a:pathLst>
          </a:custGeom>
          <a:solidFill>
            <a:srgbClr val="1C6299"/>
          </a:solidFill>
          <a:ln w="12700" cap="flat" cmpd="sng" algn="ctr">
            <a:noFill/>
            <a:prstDash val="solid"/>
            <a:miter lim="800000"/>
          </a:ln>
          <a:effectLst/>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90204"/>
              <a:ea typeface="微软雅黑" panose="020B0503020204020204" pitchFamily="34" charset="-122"/>
              <a:cs typeface="+mn-cs"/>
            </a:endParaRPr>
          </a:p>
        </p:txBody>
      </p:sp>
      <p:sp>
        <p:nvSpPr>
          <p:cNvPr id="6" name="矩形 5"/>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90204"/>
              <a:ea typeface="微软雅黑" panose="020B0503020204020204" pitchFamily="34" charset="-122"/>
              <a:cs typeface="+mn-cs"/>
            </a:endParaRPr>
          </a:p>
        </p:txBody>
      </p:sp>
      <p:sp>
        <p:nvSpPr>
          <p:cNvPr id="7" name="文本框 6"/>
          <p:cNvSpPr txBox="1"/>
          <p:nvPr/>
        </p:nvSpPr>
        <p:spPr>
          <a:xfrm>
            <a:off x="594090" y="6583649"/>
            <a:ext cx="2031325" cy="246221"/>
          </a:xfrm>
          <a:prstGeom prst="rect">
            <a:avLst/>
          </a:prstGeom>
          <a:noFill/>
        </p:spPr>
        <p:txBody>
          <a:bodyPr wrap="none" rtlCol="0">
            <a:spAutoFit/>
          </a:bodyPr>
          <a:lstStyle/>
          <a:p>
            <a:pPr lvl="0">
              <a:defRPr/>
            </a:pPr>
            <a:r>
              <a:rPr lang="zh-CN" altLang="en-US" sz="1000" spc="600" dirty="0">
                <a:solidFill>
                  <a:prstClr val="white"/>
                </a:solidFill>
                <a:latin typeface="微软雅黑" panose="020B0503020204020204" pitchFamily="34" charset="-122"/>
                <a:ea typeface="微软雅黑" panose="020B0503020204020204" pitchFamily="34" charset="-122"/>
              </a:rPr>
              <a:t>知行合一、经世致用</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8" name="文本框 7"/>
          <p:cNvSpPr txBox="1"/>
          <p:nvPr/>
        </p:nvSpPr>
        <p:spPr>
          <a:xfrm>
            <a:off x="9137792" y="6583649"/>
            <a:ext cx="2484975" cy="246221"/>
          </a:xfrm>
          <a:prstGeom prst="rect">
            <a:avLst/>
          </a:prstGeom>
          <a:noFill/>
        </p:spPr>
        <p:txBody>
          <a:bodyPr wrap="none" rtlCol="0">
            <a:spAutoFit/>
          </a:bodyPr>
          <a:lstStyle/>
          <a:p>
            <a:pPr lvl="0" algn="r">
              <a:defRPr/>
            </a:pPr>
            <a:r>
              <a:rPr lang="en-US" altLang="zh-CN" sz="1000" spc="300" dirty="0">
                <a:solidFill>
                  <a:prstClr val="white"/>
                </a:solidFill>
                <a:latin typeface="Arial" panose="020B0604020202090204" pitchFamily="34" charset="0"/>
                <a:ea typeface="微软雅黑" panose="020B0503020204020204" pitchFamily="34" charset="-122"/>
                <a:cs typeface="Arial" panose="020B0604020202090204" pitchFamily="34" charset="0"/>
              </a:rPr>
              <a:t>Central South University</a:t>
            </a:r>
            <a:endParaRPr kumimoji="0" lang="zh-CN" altLang="en-US" sz="1000" b="0" i="0" u="none" strike="noStrike" kern="1200" cap="none" spc="300" normalizeH="0" baseline="0" noProof="0" dirty="0">
              <a:ln>
                <a:noFill/>
              </a:ln>
              <a:solidFill>
                <a:prstClr val="white"/>
              </a:solidFill>
              <a:effectLst/>
              <a:uLnTx/>
              <a:uFillTx/>
              <a:latin typeface="Arial" panose="020B0604020202090204" pitchFamily="34" charset="0"/>
              <a:ea typeface="微软雅黑" panose="020B0503020204020204" pitchFamily="34" charset="-122"/>
              <a:cs typeface="Arial" panose="020B0604020202090204" pitchFamily="34" charset="0"/>
            </a:endParaRPr>
          </a:p>
        </p:txBody>
      </p:sp>
      <p:grpSp>
        <p:nvGrpSpPr>
          <p:cNvPr id="17" name="组合 16"/>
          <p:cNvGrpSpPr/>
          <p:nvPr/>
        </p:nvGrpSpPr>
        <p:grpSpPr>
          <a:xfrm>
            <a:off x="3785242" y="1134978"/>
            <a:ext cx="3911648" cy="1228795"/>
            <a:chOff x="5576876" y="540040"/>
            <a:chExt cx="3911648" cy="1228795"/>
          </a:xfrm>
        </p:grpSpPr>
        <p:sp>
          <p:nvSpPr>
            <p:cNvPr id="18" name="文本框 17"/>
            <p:cNvSpPr txBox="1"/>
            <p:nvPr/>
          </p:nvSpPr>
          <p:spPr>
            <a:xfrm>
              <a:off x="5576876" y="540040"/>
              <a:ext cx="779381" cy="76944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4400" b="0" i="0" u="none" strike="noStrike" kern="1200" cap="none" spc="300" normalizeH="0" baseline="0" noProof="0" dirty="0">
                  <a:ln>
                    <a:noFill/>
                  </a:ln>
                  <a:gradFill flip="none" rotWithShape="1">
                    <a:gsLst>
                      <a:gs pos="0">
                        <a:srgbClr val="1C6299"/>
                      </a:gs>
                      <a:gs pos="74000">
                        <a:schemeClr val="accent1">
                          <a:lumMod val="45000"/>
                          <a:lumOff val="55000"/>
                        </a:schemeClr>
                      </a:gs>
                      <a:gs pos="83000">
                        <a:schemeClr val="accent1">
                          <a:lumMod val="45000"/>
                          <a:lumOff val="55000"/>
                        </a:schemeClr>
                      </a:gs>
                      <a:gs pos="100000">
                        <a:schemeClr val="bg1"/>
                      </a:gs>
                    </a:gsLst>
                    <a:lin ang="5400000" scaled="1"/>
                    <a:tileRect/>
                  </a:gradFill>
                  <a:effectLst/>
                  <a:uLnTx/>
                  <a:uFillTx/>
                  <a:latin typeface="Impact" panose="020B0806030902050204" pitchFamily="34" charset="0"/>
                  <a:ea typeface="微软雅黑" panose="020B0503020204020204" pitchFamily="34" charset="-122"/>
                  <a:cs typeface="+mn-cs"/>
                </a:rPr>
                <a:t>01</a:t>
              </a:r>
              <a:endParaRPr kumimoji="0" lang="zh-CN" altLang="en-US" sz="4400" b="0" i="0" u="none" strike="noStrike" kern="1200" cap="none" spc="300" normalizeH="0" baseline="0" noProof="0" dirty="0">
                <a:ln>
                  <a:noFill/>
                </a:ln>
                <a:gradFill flip="none" rotWithShape="1">
                  <a:gsLst>
                    <a:gs pos="0">
                      <a:srgbClr val="1C6299"/>
                    </a:gs>
                    <a:gs pos="74000">
                      <a:schemeClr val="accent1">
                        <a:lumMod val="45000"/>
                        <a:lumOff val="55000"/>
                      </a:schemeClr>
                    </a:gs>
                    <a:gs pos="83000">
                      <a:schemeClr val="accent1">
                        <a:lumMod val="45000"/>
                        <a:lumOff val="55000"/>
                      </a:schemeClr>
                    </a:gs>
                    <a:gs pos="100000">
                      <a:schemeClr val="bg1"/>
                    </a:gs>
                  </a:gsLst>
                  <a:lin ang="5400000" scaled="1"/>
                  <a:tileRect/>
                </a:gradFill>
                <a:effectLst/>
                <a:uLnTx/>
                <a:uFillTx/>
                <a:latin typeface="Impact" panose="020B0806030902050204" pitchFamily="34" charset="0"/>
                <a:ea typeface="微软雅黑" panose="020B0503020204020204" pitchFamily="34" charset="-122"/>
                <a:cs typeface="+mn-cs"/>
              </a:endParaRPr>
            </a:p>
          </p:txBody>
        </p:sp>
        <p:sp>
          <p:nvSpPr>
            <p:cNvPr id="19" name="文本框 18"/>
            <p:cNvSpPr txBox="1"/>
            <p:nvPr/>
          </p:nvSpPr>
          <p:spPr>
            <a:xfrm>
              <a:off x="5576876" y="977361"/>
              <a:ext cx="1557020" cy="4603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300" normalizeH="0" baseline="0" noProof="0" dirty="0">
                  <a:ln>
                    <a:noFill/>
                  </a:ln>
                  <a:solidFill>
                    <a:srgbClr val="44546A">
                      <a:lumMod val="50000"/>
                    </a:srgbClr>
                  </a:solidFill>
                  <a:effectLst/>
                  <a:uLnTx/>
                  <a:uFillTx/>
                  <a:latin typeface="Arial" panose="020B0604020202090204"/>
                  <a:ea typeface="微软雅黑" panose="020B0503020204020204" pitchFamily="34" charset="-122"/>
                  <a:cs typeface="+mn-cs"/>
                </a:rPr>
                <a:t>文章背景</a:t>
              </a:r>
            </a:p>
          </p:txBody>
        </p:sp>
        <p:sp>
          <p:nvSpPr>
            <p:cNvPr id="20" name="文本框 19"/>
            <p:cNvSpPr txBox="1"/>
            <p:nvPr/>
          </p:nvSpPr>
          <p:spPr>
            <a:xfrm>
              <a:off x="5576876" y="1461058"/>
              <a:ext cx="3911648"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1200" cap="none" spc="100" normalizeH="0" baseline="0" noProof="0" dirty="0">
                  <a:ln>
                    <a:noFill/>
                  </a:ln>
                  <a:solidFill>
                    <a:prstClr val="white">
                      <a:lumMod val="75000"/>
                    </a:prstClr>
                  </a:solidFill>
                  <a:effectLst/>
                  <a:uLnTx/>
                  <a:uFillTx/>
                  <a:latin typeface="Arial" panose="020B0604020202090204"/>
                  <a:ea typeface="微软雅黑" panose="020B0503020204020204" pitchFamily="34" charset="-122"/>
                  <a:cs typeface="+mn-cs"/>
                </a:rPr>
                <a:t>Background and significance of the topic</a:t>
              </a:r>
              <a:endParaRPr kumimoji="0" lang="zh-CN" altLang="en-US" sz="1400" b="0" i="0" u="none" strike="noStrike" kern="1200" cap="none" spc="100" normalizeH="0" baseline="0" noProof="0" dirty="0">
                <a:ln>
                  <a:noFill/>
                </a:ln>
                <a:solidFill>
                  <a:prstClr val="white">
                    <a:lumMod val="75000"/>
                  </a:prstClr>
                </a:solidFill>
                <a:effectLst/>
                <a:uLnTx/>
                <a:uFillTx/>
                <a:latin typeface="Arial" panose="020B0604020202090204"/>
                <a:ea typeface="微软雅黑" panose="020B0503020204020204" pitchFamily="34" charset="-122"/>
                <a:cs typeface="+mn-cs"/>
              </a:endParaRPr>
            </a:p>
          </p:txBody>
        </p:sp>
      </p:grpSp>
      <p:grpSp>
        <p:nvGrpSpPr>
          <p:cNvPr id="21" name="组合 20"/>
          <p:cNvGrpSpPr/>
          <p:nvPr/>
        </p:nvGrpSpPr>
        <p:grpSpPr>
          <a:xfrm>
            <a:off x="7789084" y="1134978"/>
            <a:ext cx="3376245" cy="1228795"/>
            <a:chOff x="8704421" y="540040"/>
            <a:chExt cx="3376245" cy="1228795"/>
          </a:xfrm>
        </p:grpSpPr>
        <p:sp>
          <p:nvSpPr>
            <p:cNvPr id="22" name="文本框 21"/>
            <p:cNvSpPr txBox="1"/>
            <p:nvPr/>
          </p:nvSpPr>
          <p:spPr>
            <a:xfrm>
              <a:off x="8704421" y="540040"/>
              <a:ext cx="848309" cy="769441"/>
            </a:xfrm>
            <a:prstGeom prst="rect">
              <a:avLst/>
            </a:prstGeom>
            <a:noFill/>
          </p:spPr>
          <p:txBody>
            <a:bodyPr wrap="none" rtlCol="0">
              <a:spAutoFit/>
            </a:bodyPr>
            <a:lstStyle>
              <a:defPPr>
                <a:defRPr lang="zh-CN"/>
              </a:defPPr>
              <a:lvl1pPr>
                <a:defRPr sz="4400" spc="300">
                  <a:gradFill>
                    <a:gsLst>
                      <a:gs pos="0">
                        <a:srgbClr val="5C307D"/>
                      </a:gs>
                      <a:gs pos="90000">
                        <a:srgbClr val="5C307D">
                          <a:alpha val="0"/>
                        </a:srgbClr>
                      </a:gs>
                    </a:gsLst>
                    <a:lin ang="5400000" scaled="1"/>
                  </a:gradFill>
                  <a:latin typeface="Impact" panose="020B0806030902050204" pitchFamily="34" charset="0"/>
                  <a:ea typeface="微软雅黑" panose="020B0503020204020204" pitchFamily="34" charset="-122"/>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4400" b="0" i="0" u="none" strike="noStrike" kern="1200" cap="none" spc="300" normalizeH="0" baseline="0" noProof="0" dirty="0">
                  <a:ln>
                    <a:noFill/>
                  </a:ln>
                  <a:gradFill flip="none" rotWithShape="1">
                    <a:gsLst>
                      <a:gs pos="0">
                        <a:srgbClr val="1C6299"/>
                      </a:gs>
                      <a:gs pos="97403">
                        <a:srgbClr val="5C307D">
                          <a:alpha val="0"/>
                        </a:srgbClr>
                      </a:gs>
                      <a:gs pos="97000">
                        <a:schemeClr val="bg1"/>
                      </a:gs>
                    </a:gsLst>
                    <a:lin ang="5400000" scaled="1"/>
                    <a:tileRect/>
                  </a:gradFill>
                  <a:effectLst/>
                  <a:uLnTx/>
                  <a:uFillTx/>
                  <a:latin typeface="Impact" panose="020B0806030902050204" pitchFamily="34" charset="0"/>
                  <a:ea typeface="微软雅黑" panose="020B0503020204020204" pitchFamily="34" charset="-122"/>
                  <a:cs typeface="+mn-cs"/>
                </a:rPr>
                <a:t>02</a:t>
              </a:r>
              <a:endParaRPr kumimoji="0" lang="zh-CN" altLang="en-US" sz="4400" b="0" i="0" u="none" strike="noStrike" kern="1200" cap="none" spc="300" normalizeH="0" baseline="0" noProof="0" dirty="0">
                <a:ln>
                  <a:noFill/>
                </a:ln>
                <a:gradFill flip="none" rotWithShape="1">
                  <a:gsLst>
                    <a:gs pos="0">
                      <a:srgbClr val="1C6299"/>
                    </a:gs>
                    <a:gs pos="97403">
                      <a:srgbClr val="5C307D">
                        <a:alpha val="0"/>
                      </a:srgbClr>
                    </a:gs>
                    <a:gs pos="97000">
                      <a:schemeClr val="bg1"/>
                    </a:gs>
                  </a:gsLst>
                  <a:lin ang="5400000" scaled="1"/>
                  <a:tileRect/>
                </a:gradFill>
                <a:effectLst/>
                <a:uLnTx/>
                <a:uFillTx/>
                <a:latin typeface="Impact" panose="020B0806030902050204" pitchFamily="34" charset="0"/>
                <a:ea typeface="微软雅黑" panose="020B0503020204020204" pitchFamily="34" charset="-122"/>
                <a:cs typeface="+mn-cs"/>
              </a:endParaRPr>
            </a:p>
          </p:txBody>
        </p:sp>
        <p:sp>
          <p:nvSpPr>
            <p:cNvPr id="23" name="文本框 22"/>
            <p:cNvSpPr txBox="1"/>
            <p:nvPr/>
          </p:nvSpPr>
          <p:spPr>
            <a:xfrm>
              <a:off x="8704421" y="977361"/>
              <a:ext cx="1557020" cy="4603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300" normalizeH="0" baseline="0" noProof="0" dirty="0">
                  <a:ln>
                    <a:noFill/>
                  </a:ln>
                  <a:solidFill>
                    <a:srgbClr val="44546A">
                      <a:lumMod val="50000"/>
                    </a:srgbClr>
                  </a:solidFill>
                  <a:effectLst/>
                  <a:uLnTx/>
                  <a:uFillTx/>
                  <a:latin typeface="Arial" panose="020B0604020202090204"/>
                  <a:ea typeface="微软雅黑" panose="020B0503020204020204" pitchFamily="34" charset="-122"/>
                  <a:cs typeface="+mn-cs"/>
                </a:rPr>
                <a:t>算法概述</a:t>
              </a:r>
            </a:p>
          </p:txBody>
        </p:sp>
        <p:sp>
          <p:nvSpPr>
            <p:cNvPr id="24" name="文本框 23"/>
            <p:cNvSpPr txBox="1"/>
            <p:nvPr/>
          </p:nvSpPr>
          <p:spPr>
            <a:xfrm>
              <a:off x="8704421" y="1461058"/>
              <a:ext cx="3376245"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1200" cap="none" spc="100" normalizeH="0" baseline="0" noProof="0" dirty="0">
                  <a:ln>
                    <a:noFill/>
                  </a:ln>
                  <a:solidFill>
                    <a:prstClr val="white">
                      <a:lumMod val="75000"/>
                    </a:prstClr>
                  </a:solidFill>
                  <a:effectLst/>
                  <a:uLnTx/>
                  <a:uFillTx/>
                  <a:latin typeface="Arial" panose="020B0604020202090204"/>
                  <a:ea typeface="微软雅黑" panose="020B0503020204020204" pitchFamily="34" charset="-122"/>
                  <a:cs typeface="+mn-cs"/>
                </a:rPr>
                <a:t>Research methods and procedures</a:t>
              </a:r>
              <a:endParaRPr kumimoji="0" lang="zh-CN" altLang="en-US" sz="1400" b="0" i="0" u="none" strike="noStrike" kern="1200" cap="none" spc="100" normalizeH="0" baseline="0" noProof="0" dirty="0">
                <a:ln>
                  <a:noFill/>
                </a:ln>
                <a:solidFill>
                  <a:prstClr val="white">
                    <a:lumMod val="75000"/>
                  </a:prstClr>
                </a:solidFill>
                <a:effectLst/>
                <a:uLnTx/>
                <a:uFillTx/>
                <a:latin typeface="Arial" panose="020B0604020202090204"/>
                <a:ea typeface="微软雅黑" panose="020B0503020204020204" pitchFamily="34" charset="-122"/>
                <a:cs typeface="+mn-cs"/>
              </a:endParaRPr>
            </a:p>
          </p:txBody>
        </p:sp>
      </p:grpSp>
      <p:grpSp>
        <p:nvGrpSpPr>
          <p:cNvPr id="25" name="组合 24"/>
          <p:cNvGrpSpPr/>
          <p:nvPr/>
        </p:nvGrpSpPr>
        <p:grpSpPr>
          <a:xfrm>
            <a:off x="3785242" y="2876334"/>
            <a:ext cx="3153364" cy="1198253"/>
            <a:chOff x="5576876" y="2230747"/>
            <a:chExt cx="3153364" cy="1198253"/>
          </a:xfrm>
        </p:grpSpPr>
        <p:sp>
          <p:nvSpPr>
            <p:cNvPr id="26" name="文本框 25"/>
            <p:cNvSpPr txBox="1"/>
            <p:nvPr/>
          </p:nvSpPr>
          <p:spPr>
            <a:xfrm>
              <a:off x="5576876" y="2230747"/>
              <a:ext cx="864339" cy="769441"/>
            </a:xfrm>
            <a:prstGeom prst="rect">
              <a:avLst/>
            </a:prstGeom>
            <a:noFill/>
          </p:spPr>
          <p:txBody>
            <a:bodyPr wrap="none" rtlCol="0">
              <a:spAutoFit/>
            </a:bodyPr>
            <a:lstStyle>
              <a:defPPr>
                <a:defRPr lang="zh-CN"/>
              </a:defPPr>
              <a:lvl1pPr>
                <a:defRPr sz="4400" spc="300">
                  <a:gradFill>
                    <a:gsLst>
                      <a:gs pos="0">
                        <a:srgbClr val="5C307D"/>
                      </a:gs>
                      <a:gs pos="90000">
                        <a:srgbClr val="5C307D">
                          <a:alpha val="0"/>
                        </a:srgbClr>
                      </a:gs>
                    </a:gsLst>
                    <a:lin ang="5400000" scaled="1"/>
                  </a:gradFill>
                  <a:latin typeface="Impact" panose="020B0806030902050204" pitchFamily="34" charset="0"/>
                  <a:ea typeface="微软雅黑" panose="020B0503020204020204" pitchFamily="34" charset="-122"/>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4400" b="0" i="0" u="none" strike="noStrike" kern="1200" cap="none" spc="300" normalizeH="0" baseline="0" noProof="0" dirty="0">
                  <a:ln>
                    <a:noFill/>
                  </a:ln>
                  <a:gradFill>
                    <a:gsLst>
                      <a:gs pos="0">
                        <a:srgbClr val="1C6299"/>
                      </a:gs>
                      <a:gs pos="90000">
                        <a:schemeClr val="bg1"/>
                      </a:gs>
                    </a:gsLst>
                    <a:lin ang="5400000" scaled="1"/>
                  </a:gradFill>
                  <a:effectLst/>
                  <a:uLnTx/>
                  <a:uFillTx/>
                  <a:latin typeface="Impact" panose="020B0806030902050204" pitchFamily="34" charset="0"/>
                  <a:ea typeface="微软雅黑" panose="020B0503020204020204" pitchFamily="34" charset="-122"/>
                  <a:cs typeface="+mn-cs"/>
                </a:rPr>
                <a:t>03</a:t>
              </a:r>
              <a:endParaRPr kumimoji="0" lang="zh-CN" altLang="en-US" sz="4400" b="0" i="0" u="none" strike="noStrike" kern="1200" cap="none" spc="300" normalizeH="0" baseline="0" noProof="0" dirty="0">
                <a:ln>
                  <a:noFill/>
                </a:ln>
                <a:gradFill>
                  <a:gsLst>
                    <a:gs pos="0">
                      <a:srgbClr val="1C6299"/>
                    </a:gs>
                    <a:gs pos="90000">
                      <a:schemeClr val="bg1"/>
                    </a:gs>
                  </a:gsLst>
                  <a:lin ang="5400000" scaled="1"/>
                </a:gradFill>
                <a:effectLst/>
                <a:uLnTx/>
                <a:uFillTx/>
                <a:latin typeface="Impact" panose="020B0806030902050204" pitchFamily="34" charset="0"/>
                <a:ea typeface="微软雅黑" panose="020B0503020204020204" pitchFamily="34" charset="-122"/>
                <a:cs typeface="+mn-cs"/>
              </a:endParaRPr>
            </a:p>
          </p:txBody>
        </p:sp>
        <p:sp>
          <p:nvSpPr>
            <p:cNvPr id="27" name="文本框 26"/>
            <p:cNvSpPr txBox="1"/>
            <p:nvPr/>
          </p:nvSpPr>
          <p:spPr>
            <a:xfrm>
              <a:off x="5576876" y="2637526"/>
              <a:ext cx="1557020" cy="4603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300" normalizeH="0" baseline="0" noProof="0" dirty="0">
                  <a:ln>
                    <a:noFill/>
                  </a:ln>
                  <a:solidFill>
                    <a:srgbClr val="44546A">
                      <a:lumMod val="50000"/>
                    </a:srgbClr>
                  </a:solidFill>
                  <a:effectLst/>
                  <a:uLnTx/>
                  <a:uFillTx/>
                  <a:latin typeface="Arial" panose="020B0604020202090204"/>
                  <a:ea typeface="微软雅黑" panose="020B0503020204020204" pitchFamily="34" charset="-122"/>
                  <a:cs typeface="+mn-cs"/>
                </a:rPr>
                <a:t>算法细节</a:t>
              </a:r>
            </a:p>
          </p:txBody>
        </p:sp>
        <p:sp>
          <p:nvSpPr>
            <p:cNvPr id="28" name="文本框 27"/>
            <p:cNvSpPr txBox="1"/>
            <p:nvPr/>
          </p:nvSpPr>
          <p:spPr>
            <a:xfrm>
              <a:off x="5576876" y="3121223"/>
              <a:ext cx="3153364"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1200" cap="none" spc="100" normalizeH="0" baseline="0" noProof="0" dirty="0">
                  <a:ln>
                    <a:noFill/>
                  </a:ln>
                  <a:solidFill>
                    <a:prstClr val="white">
                      <a:lumMod val="75000"/>
                    </a:prstClr>
                  </a:solidFill>
                  <a:effectLst/>
                  <a:uLnTx/>
                  <a:uFillTx/>
                  <a:latin typeface="Arial" panose="020B0604020202090204"/>
                  <a:ea typeface="微软雅黑" panose="020B0503020204020204" pitchFamily="34" charset="-122"/>
                  <a:cs typeface="+mn-cs"/>
                </a:rPr>
                <a:t>Key technologies and difficulties</a:t>
              </a:r>
              <a:endParaRPr kumimoji="0" lang="zh-CN" altLang="en-US" sz="1400" b="0" i="0" u="none" strike="noStrike" kern="1200" cap="none" spc="100" normalizeH="0" baseline="0" noProof="0" dirty="0">
                <a:ln>
                  <a:noFill/>
                </a:ln>
                <a:solidFill>
                  <a:prstClr val="white">
                    <a:lumMod val="75000"/>
                  </a:prstClr>
                </a:solidFill>
                <a:effectLst/>
                <a:uLnTx/>
                <a:uFillTx/>
                <a:latin typeface="Arial" panose="020B0604020202090204"/>
                <a:ea typeface="微软雅黑" panose="020B0503020204020204" pitchFamily="34" charset="-122"/>
                <a:cs typeface="+mn-cs"/>
              </a:endParaRPr>
            </a:p>
          </p:txBody>
        </p:sp>
      </p:grpSp>
      <p:grpSp>
        <p:nvGrpSpPr>
          <p:cNvPr id="29" name="组合 28"/>
          <p:cNvGrpSpPr/>
          <p:nvPr/>
        </p:nvGrpSpPr>
        <p:grpSpPr>
          <a:xfrm>
            <a:off x="7789084" y="2876334"/>
            <a:ext cx="3294492" cy="1198253"/>
            <a:chOff x="8704421" y="2230747"/>
            <a:chExt cx="3294492" cy="1198253"/>
          </a:xfrm>
        </p:grpSpPr>
        <p:sp>
          <p:nvSpPr>
            <p:cNvPr id="30" name="文本框 29"/>
            <p:cNvSpPr txBox="1"/>
            <p:nvPr/>
          </p:nvSpPr>
          <p:spPr>
            <a:xfrm>
              <a:off x="8704421" y="2230747"/>
              <a:ext cx="846707" cy="769441"/>
            </a:xfrm>
            <a:prstGeom prst="rect">
              <a:avLst/>
            </a:prstGeom>
            <a:noFill/>
          </p:spPr>
          <p:txBody>
            <a:bodyPr wrap="none" rtlCol="0">
              <a:spAutoFit/>
            </a:bodyPr>
            <a:lstStyle>
              <a:defPPr>
                <a:defRPr lang="zh-CN"/>
              </a:defPPr>
              <a:lvl1pPr>
                <a:defRPr sz="4400" spc="300">
                  <a:gradFill>
                    <a:gsLst>
                      <a:gs pos="0">
                        <a:srgbClr val="5C307D"/>
                      </a:gs>
                      <a:gs pos="90000">
                        <a:srgbClr val="5C307D">
                          <a:alpha val="0"/>
                        </a:srgbClr>
                      </a:gs>
                    </a:gsLst>
                    <a:lin ang="5400000" scaled="1"/>
                  </a:gradFill>
                  <a:latin typeface="Impact" panose="020B0806030902050204" pitchFamily="34" charset="0"/>
                  <a:ea typeface="微软雅黑" panose="020B0503020204020204" pitchFamily="34" charset="-122"/>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4400" b="0" i="0" u="none" strike="noStrike" kern="1200" cap="none" spc="300" normalizeH="0" baseline="0" noProof="0" dirty="0">
                  <a:ln>
                    <a:noFill/>
                  </a:ln>
                  <a:gradFill>
                    <a:gsLst>
                      <a:gs pos="0">
                        <a:srgbClr val="1C6299"/>
                      </a:gs>
                      <a:gs pos="100000">
                        <a:schemeClr val="bg1"/>
                      </a:gs>
                      <a:gs pos="100000">
                        <a:schemeClr val="bg1"/>
                      </a:gs>
                    </a:gsLst>
                    <a:lin ang="5400000" scaled="1"/>
                  </a:gradFill>
                  <a:effectLst/>
                  <a:uLnTx/>
                  <a:uFillTx/>
                  <a:latin typeface="Impact" panose="020B0806030902050204" pitchFamily="34" charset="0"/>
                  <a:ea typeface="微软雅黑" panose="020B0503020204020204" pitchFamily="34" charset="-122"/>
                  <a:cs typeface="+mn-cs"/>
                </a:rPr>
                <a:t>04</a:t>
              </a:r>
              <a:endParaRPr kumimoji="0" lang="zh-CN" altLang="en-US" sz="4400" b="0" i="0" u="none" strike="noStrike" kern="1200" cap="none" spc="300" normalizeH="0" baseline="0" noProof="0" dirty="0">
                <a:ln>
                  <a:noFill/>
                </a:ln>
                <a:gradFill>
                  <a:gsLst>
                    <a:gs pos="0">
                      <a:srgbClr val="1C6299"/>
                    </a:gs>
                    <a:gs pos="100000">
                      <a:schemeClr val="bg1"/>
                    </a:gs>
                    <a:gs pos="100000">
                      <a:schemeClr val="bg1"/>
                    </a:gs>
                  </a:gsLst>
                  <a:lin ang="5400000" scaled="1"/>
                </a:gradFill>
                <a:effectLst/>
                <a:uLnTx/>
                <a:uFillTx/>
                <a:latin typeface="Impact" panose="020B0806030902050204" pitchFamily="34" charset="0"/>
                <a:ea typeface="微软雅黑" panose="020B0503020204020204" pitchFamily="34" charset="-122"/>
                <a:cs typeface="+mn-cs"/>
              </a:endParaRPr>
            </a:p>
          </p:txBody>
        </p:sp>
        <p:sp>
          <p:nvSpPr>
            <p:cNvPr id="31" name="文本框 30"/>
            <p:cNvSpPr txBox="1"/>
            <p:nvPr/>
          </p:nvSpPr>
          <p:spPr>
            <a:xfrm>
              <a:off x="8704421" y="2637526"/>
              <a:ext cx="1557020" cy="4603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300" normalizeH="0" baseline="0" noProof="0" dirty="0">
                  <a:ln>
                    <a:noFill/>
                  </a:ln>
                  <a:solidFill>
                    <a:srgbClr val="44546A">
                      <a:lumMod val="50000"/>
                    </a:srgbClr>
                  </a:solidFill>
                  <a:effectLst/>
                  <a:uLnTx/>
                  <a:uFillTx/>
                  <a:latin typeface="Arial" panose="020B0604020202090204"/>
                  <a:ea typeface="微软雅黑" panose="020B0503020204020204" pitchFamily="34" charset="-122"/>
                  <a:cs typeface="+mn-cs"/>
                </a:rPr>
                <a:t>实验结果</a:t>
              </a:r>
            </a:p>
          </p:txBody>
        </p:sp>
        <p:sp>
          <p:nvSpPr>
            <p:cNvPr id="32" name="文本框 31"/>
            <p:cNvSpPr txBox="1"/>
            <p:nvPr/>
          </p:nvSpPr>
          <p:spPr>
            <a:xfrm>
              <a:off x="8704421" y="3121223"/>
              <a:ext cx="3294492"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1200" cap="none" spc="100" normalizeH="0" baseline="0" noProof="0" dirty="0">
                  <a:ln>
                    <a:noFill/>
                  </a:ln>
                  <a:solidFill>
                    <a:prstClr val="white">
                      <a:lumMod val="75000"/>
                    </a:prstClr>
                  </a:solidFill>
                  <a:effectLst/>
                  <a:uLnTx/>
                  <a:uFillTx/>
                  <a:latin typeface="Arial" panose="020B0604020202090204"/>
                  <a:ea typeface="微软雅黑" panose="020B0503020204020204" pitchFamily="34" charset="-122"/>
                  <a:cs typeface="+mn-cs"/>
                </a:rPr>
                <a:t>Research results and applications</a:t>
              </a:r>
              <a:endParaRPr kumimoji="0" lang="zh-CN" altLang="en-US" sz="1400" b="0" i="0" u="none" strike="noStrike" kern="1200" cap="none" spc="100" normalizeH="0" baseline="0" noProof="0" dirty="0">
                <a:ln>
                  <a:noFill/>
                </a:ln>
                <a:solidFill>
                  <a:prstClr val="white">
                    <a:lumMod val="75000"/>
                  </a:prstClr>
                </a:solidFill>
                <a:effectLst/>
                <a:uLnTx/>
                <a:uFillTx/>
                <a:latin typeface="Arial" panose="020B0604020202090204"/>
                <a:ea typeface="微软雅黑" panose="020B0503020204020204" pitchFamily="34" charset="-122"/>
                <a:cs typeface="+mn-cs"/>
              </a:endParaRPr>
            </a:p>
          </p:txBody>
        </p:sp>
      </p:grpSp>
      <p:grpSp>
        <p:nvGrpSpPr>
          <p:cNvPr id="2" name="组合 1"/>
          <p:cNvGrpSpPr/>
          <p:nvPr/>
        </p:nvGrpSpPr>
        <p:grpSpPr>
          <a:xfrm>
            <a:off x="457933" y="870126"/>
            <a:ext cx="1601400" cy="5445722"/>
            <a:chOff x="457933" y="870126"/>
            <a:chExt cx="1601400" cy="5445722"/>
          </a:xfrm>
        </p:grpSpPr>
        <p:sp>
          <p:nvSpPr>
            <p:cNvPr id="37" name="文本框 36"/>
            <p:cNvSpPr txBox="1"/>
            <p:nvPr/>
          </p:nvSpPr>
          <p:spPr>
            <a:xfrm rot="16200000">
              <a:off x="-1541653" y="2869712"/>
              <a:ext cx="5445722" cy="144655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8800" b="1" i="0" u="none" strike="noStrike" kern="1200" cap="none" spc="50" normalizeH="0" baseline="0" noProof="0" dirty="0">
                  <a:ln>
                    <a:noFill/>
                  </a:ln>
                  <a:solidFill>
                    <a:prstClr val="white">
                      <a:lumMod val="85000"/>
                    </a:prstClr>
                  </a:solidFill>
                  <a:effectLst/>
                  <a:uLnTx/>
                  <a:uFillTx/>
                  <a:latin typeface="Arial" panose="020B0604020202090204"/>
                  <a:ea typeface="微软雅黑" panose="020B0503020204020204" pitchFamily="34" charset="-122"/>
                  <a:cs typeface="+mn-cs"/>
                </a:rPr>
                <a:t>Contents</a:t>
              </a:r>
              <a:r>
                <a:rPr kumimoji="0" lang="en-US" altLang="zh-CN" sz="8800" b="1" i="0" u="none" strike="noStrike" kern="1200" cap="none" spc="50" normalizeH="0" baseline="0" noProof="0" dirty="0">
                  <a:ln>
                    <a:noFill/>
                  </a:ln>
                  <a:solidFill>
                    <a:srgbClr val="1C6299"/>
                  </a:solidFill>
                  <a:effectLst/>
                  <a:uLnTx/>
                  <a:uFillTx/>
                  <a:latin typeface="Arial" panose="020B0604020202090204"/>
                  <a:ea typeface="微软雅黑" panose="020B0503020204020204" pitchFamily="34" charset="-122"/>
                  <a:cs typeface="+mn-cs"/>
                </a:rPr>
                <a:t>.</a:t>
              </a:r>
              <a:endParaRPr kumimoji="0" lang="zh-CN" altLang="en-US" sz="8800" b="1" i="0" u="none" strike="noStrike" kern="1200" cap="none" spc="50" normalizeH="0" baseline="0" noProof="0" dirty="0">
                <a:ln>
                  <a:noFill/>
                </a:ln>
                <a:solidFill>
                  <a:srgbClr val="1C6299"/>
                </a:solidFill>
                <a:effectLst/>
                <a:uLnTx/>
                <a:uFillTx/>
                <a:latin typeface="Arial" panose="020B0604020202090204"/>
                <a:ea typeface="微软雅黑" panose="020B0503020204020204" pitchFamily="34" charset="-122"/>
                <a:cs typeface="+mn-cs"/>
              </a:endParaRPr>
            </a:p>
          </p:txBody>
        </p:sp>
        <p:sp>
          <p:nvSpPr>
            <p:cNvPr id="38" name="文本框 37"/>
            <p:cNvSpPr txBox="1"/>
            <p:nvPr/>
          </p:nvSpPr>
          <p:spPr>
            <a:xfrm>
              <a:off x="1320669" y="5117804"/>
              <a:ext cx="738664" cy="1169551"/>
            </a:xfrm>
            <a:prstGeom prst="rect">
              <a:avLst/>
            </a:prstGeom>
            <a:noFill/>
          </p:spPr>
          <p:txBody>
            <a:bodyPr vert="eaVert"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600" b="1" i="0" u="none" strike="noStrike" kern="1200" cap="none" spc="600" normalizeH="0" baseline="0" noProof="0" dirty="0">
                  <a:ln>
                    <a:noFill/>
                  </a:ln>
                  <a:solidFill>
                    <a:srgbClr val="1C6299"/>
                  </a:solidFill>
                  <a:effectLst/>
                  <a:uLnTx/>
                  <a:uFillTx/>
                  <a:latin typeface="Arial" panose="020B0604020202090204"/>
                  <a:ea typeface="微软雅黑" panose="020B0503020204020204" pitchFamily="34" charset="-122"/>
                  <a:cs typeface="+mn-cs"/>
                </a:rPr>
                <a:t>目录</a:t>
              </a:r>
            </a:p>
          </p:txBody>
        </p:sp>
      </p:grpSp>
      <p:grpSp>
        <p:nvGrpSpPr>
          <p:cNvPr id="39" name="组合 38"/>
          <p:cNvGrpSpPr/>
          <p:nvPr/>
        </p:nvGrpSpPr>
        <p:grpSpPr>
          <a:xfrm>
            <a:off x="10718598" y="6315848"/>
            <a:ext cx="1052654" cy="108000"/>
            <a:chOff x="10467218" y="6126091"/>
            <a:chExt cx="1052654" cy="108000"/>
          </a:xfrm>
          <a:gradFill>
            <a:gsLst>
              <a:gs pos="0">
                <a:srgbClr val="1C6299"/>
              </a:gs>
              <a:gs pos="100000">
                <a:srgbClr val="5C307D">
                  <a:alpha val="40000"/>
                </a:srgbClr>
              </a:gs>
            </a:gsLst>
            <a:lin ang="0" scaled="0"/>
          </a:gradFill>
        </p:grpSpPr>
        <p:sp>
          <p:nvSpPr>
            <p:cNvPr id="40" name="椭圆 39"/>
            <p:cNvSpPr/>
            <p:nvPr/>
          </p:nvSpPr>
          <p:spPr>
            <a:xfrm>
              <a:off x="10467218" y="6126091"/>
              <a:ext cx="108000" cy="108000"/>
            </a:xfrm>
            <a:prstGeom prst="ellipse">
              <a:avLst/>
            </a:prstGeom>
            <a:grp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5C307D"/>
                </a:solidFill>
                <a:effectLst/>
                <a:uLnTx/>
                <a:uFillTx/>
                <a:latin typeface="Arial" panose="020B0604020202090204"/>
                <a:ea typeface="微软雅黑" panose="020B0503020204020204" pitchFamily="34" charset="-122"/>
                <a:cs typeface="+mn-cs"/>
              </a:endParaRPr>
            </a:p>
          </p:txBody>
        </p:sp>
        <p:sp>
          <p:nvSpPr>
            <p:cNvPr id="41" name="椭圆 40"/>
            <p:cNvSpPr/>
            <p:nvPr/>
          </p:nvSpPr>
          <p:spPr>
            <a:xfrm>
              <a:off x="10703381" y="6126091"/>
              <a:ext cx="108000" cy="108000"/>
            </a:xfrm>
            <a:prstGeom prst="ellipse">
              <a:avLst/>
            </a:prstGeom>
            <a:grp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5C307D"/>
                </a:solidFill>
                <a:effectLst/>
                <a:uLnTx/>
                <a:uFillTx/>
                <a:latin typeface="Arial" panose="020B0604020202090204"/>
                <a:ea typeface="微软雅黑" panose="020B0503020204020204" pitchFamily="34" charset="-122"/>
                <a:cs typeface="+mn-cs"/>
              </a:endParaRPr>
            </a:p>
          </p:txBody>
        </p:sp>
        <p:sp>
          <p:nvSpPr>
            <p:cNvPr id="42" name="椭圆 41"/>
            <p:cNvSpPr/>
            <p:nvPr/>
          </p:nvSpPr>
          <p:spPr>
            <a:xfrm>
              <a:off x="10939545" y="6126091"/>
              <a:ext cx="108000" cy="108000"/>
            </a:xfrm>
            <a:prstGeom prst="ellipse">
              <a:avLst/>
            </a:prstGeom>
            <a:grp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5C307D"/>
                </a:solidFill>
                <a:effectLst/>
                <a:uLnTx/>
                <a:uFillTx/>
                <a:latin typeface="Arial" panose="020B0604020202090204"/>
                <a:ea typeface="微软雅黑" panose="020B0503020204020204" pitchFamily="34" charset="-122"/>
                <a:cs typeface="+mn-cs"/>
              </a:endParaRPr>
            </a:p>
          </p:txBody>
        </p:sp>
        <p:sp>
          <p:nvSpPr>
            <p:cNvPr id="43" name="椭圆 42"/>
            <p:cNvSpPr/>
            <p:nvPr/>
          </p:nvSpPr>
          <p:spPr>
            <a:xfrm>
              <a:off x="11175708" y="6126091"/>
              <a:ext cx="108000" cy="108000"/>
            </a:xfrm>
            <a:prstGeom prst="ellipse">
              <a:avLst/>
            </a:prstGeom>
            <a:grp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5C307D"/>
                </a:solidFill>
                <a:effectLst/>
                <a:uLnTx/>
                <a:uFillTx/>
                <a:latin typeface="Arial" panose="020B0604020202090204"/>
                <a:ea typeface="微软雅黑" panose="020B0503020204020204" pitchFamily="34" charset="-122"/>
                <a:cs typeface="+mn-cs"/>
              </a:endParaRPr>
            </a:p>
          </p:txBody>
        </p:sp>
        <p:sp>
          <p:nvSpPr>
            <p:cNvPr id="44" name="椭圆 43"/>
            <p:cNvSpPr/>
            <p:nvPr/>
          </p:nvSpPr>
          <p:spPr>
            <a:xfrm>
              <a:off x="11411872" y="6126091"/>
              <a:ext cx="108000" cy="108000"/>
            </a:xfrm>
            <a:prstGeom prst="ellipse">
              <a:avLst/>
            </a:prstGeom>
            <a:grp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5C307D"/>
                </a:solidFill>
                <a:effectLst/>
                <a:uLnTx/>
                <a:uFillTx/>
                <a:latin typeface="Arial" panose="020B0604020202090204"/>
                <a:ea typeface="微软雅黑" panose="020B0503020204020204" pitchFamily="34" charset="-122"/>
                <a:cs typeface="+mn-cs"/>
              </a:endParaRPr>
            </a:p>
          </p:txBody>
        </p:sp>
      </p:grpSp>
      <p:pic>
        <p:nvPicPr>
          <p:cNvPr id="12" name="图片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07837" y="136675"/>
            <a:ext cx="1663415" cy="487234"/>
          </a:xfrm>
          <a:prstGeom prst="rect">
            <a:avLst/>
          </a:prstGeom>
        </p:spPr>
      </p:pic>
      <p:pic>
        <p:nvPicPr>
          <p:cNvPr id="45" name="图片 4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92480" y="4254448"/>
            <a:ext cx="2826118" cy="1884078"/>
          </a:xfrm>
          <a:prstGeom prst="rect">
            <a:avLst/>
          </a:prstGeom>
          <a:ln>
            <a:noFill/>
          </a:ln>
          <a:effectLst>
            <a:softEdge rad="112500"/>
          </a:effectLst>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3000">
        <p15:prstTrans prst="pageCurlDouble"/>
      </p:transition>
    </mc:Choice>
    <mc:Fallback xmlns="">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anim calcmode="lin" valueType="num">
                                      <p:cBhvr>
                                        <p:cTn id="8" dur="750" fill="hold"/>
                                        <p:tgtEl>
                                          <p:spTgt spid="2"/>
                                        </p:tgtEl>
                                        <p:attrNameLst>
                                          <p:attrName>ppt_x</p:attrName>
                                        </p:attrNameLst>
                                      </p:cBhvr>
                                      <p:tavLst>
                                        <p:tav tm="0">
                                          <p:val>
                                            <p:strVal val="#ppt_x"/>
                                          </p:val>
                                        </p:tav>
                                        <p:tav tm="100000">
                                          <p:val>
                                            <p:strVal val="#ppt_x"/>
                                          </p:val>
                                        </p:tav>
                                      </p:tavLst>
                                    </p:anim>
                                    <p:anim calcmode="lin" valueType="num">
                                      <p:cBhvr>
                                        <p:cTn id="9" dur="75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nodeType="after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par>
                                <p:cTn id="14" presetID="10" presetClass="entr" presetSubtype="0" fill="hold" nodeType="withEffect">
                                  <p:stCondLst>
                                    <p:cond delay="150"/>
                                  </p:stCondLst>
                                  <p:childTnLst>
                                    <p:set>
                                      <p:cBhvr>
                                        <p:cTn id="15" dur="1" fill="hold">
                                          <p:stCondLst>
                                            <p:cond delay="0"/>
                                          </p:stCondLst>
                                        </p:cTn>
                                        <p:tgtEl>
                                          <p:spTgt spid="21"/>
                                        </p:tgtEl>
                                        <p:attrNameLst>
                                          <p:attrName>style.visibility</p:attrName>
                                        </p:attrNameLst>
                                      </p:cBhvr>
                                      <p:to>
                                        <p:strVal val="visible"/>
                                      </p:to>
                                    </p:set>
                                    <p:animEffect transition="in" filter="fade">
                                      <p:cBhvr>
                                        <p:cTn id="16" dur="500"/>
                                        <p:tgtEl>
                                          <p:spTgt spid="21"/>
                                        </p:tgtEl>
                                      </p:cBhvr>
                                    </p:animEffect>
                                  </p:childTnLst>
                                </p:cTn>
                              </p:par>
                              <p:par>
                                <p:cTn id="17" presetID="10" presetClass="entr" presetSubtype="0" fill="hold" nodeType="withEffect">
                                  <p:stCondLst>
                                    <p:cond delay="300"/>
                                  </p:stCondLst>
                                  <p:childTnLst>
                                    <p:set>
                                      <p:cBhvr>
                                        <p:cTn id="18" dur="1" fill="hold">
                                          <p:stCondLst>
                                            <p:cond delay="0"/>
                                          </p:stCondLst>
                                        </p:cTn>
                                        <p:tgtEl>
                                          <p:spTgt spid="25"/>
                                        </p:tgtEl>
                                        <p:attrNameLst>
                                          <p:attrName>style.visibility</p:attrName>
                                        </p:attrNameLst>
                                      </p:cBhvr>
                                      <p:to>
                                        <p:strVal val="visible"/>
                                      </p:to>
                                    </p:set>
                                    <p:animEffect transition="in" filter="fade">
                                      <p:cBhvr>
                                        <p:cTn id="19" dur="500"/>
                                        <p:tgtEl>
                                          <p:spTgt spid="25"/>
                                        </p:tgtEl>
                                      </p:cBhvr>
                                    </p:animEffect>
                                  </p:childTnLst>
                                </p:cTn>
                              </p:par>
                              <p:par>
                                <p:cTn id="20" presetID="10" presetClass="entr" presetSubtype="0" fill="hold" nodeType="withEffect">
                                  <p:stCondLst>
                                    <p:cond delay="450"/>
                                  </p:stCondLst>
                                  <p:childTnLst>
                                    <p:set>
                                      <p:cBhvr>
                                        <p:cTn id="21" dur="1" fill="hold">
                                          <p:stCondLst>
                                            <p:cond delay="0"/>
                                          </p:stCondLst>
                                        </p:cTn>
                                        <p:tgtEl>
                                          <p:spTgt spid="29"/>
                                        </p:tgtEl>
                                        <p:attrNameLst>
                                          <p:attrName>style.visibility</p:attrName>
                                        </p:attrNameLst>
                                      </p:cBhvr>
                                      <p:to>
                                        <p:strVal val="visible"/>
                                      </p:to>
                                    </p:set>
                                    <p:animEffect transition="in" filter="fade">
                                      <p:cBhvr>
                                        <p:cTn id="22"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sp>
        <p:nvSpPr>
          <p:cNvPr id="52" name="标题占位符 1"/>
          <p:cNvSpPr txBox="1"/>
          <p:nvPr/>
        </p:nvSpPr>
        <p:spPr>
          <a:xfrm>
            <a:off x="965200" y="-100014"/>
            <a:ext cx="5435600" cy="817564"/>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zh-CN" altLang="en-US" sz="2600" b="1" i="0" u="none" strike="noStrike" kern="1200" cap="none" spc="0" normalizeH="0" baseline="0" noProof="0" dirty="0">
                <a:ln>
                  <a:noFill/>
                </a:ln>
                <a:solidFill>
                  <a:sysClr val="windowText" lastClr="000000"/>
                </a:solidFill>
                <a:effectLst/>
                <a:uLnTx/>
                <a:uFillTx/>
                <a:latin typeface="Arial" panose="020B0604020202090204"/>
                <a:ea typeface="微软雅黑" panose="020B0503020204020204" pitchFamily="34" charset="-122"/>
                <a:cs typeface="+mj-cs"/>
              </a:rPr>
              <a:t>算法背景</a:t>
            </a:r>
          </a:p>
        </p:txBody>
      </p:sp>
      <p:grpSp>
        <p:nvGrpSpPr>
          <p:cNvPr id="54" name="组合 53"/>
          <p:cNvGrpSpPr/>
          <p:nvPr/>
        </p:nvGrpSpPr>
        <p:grpSpPr>
          <a:xfrm>
            <a:off x="203760" y="159728"/>
            <a:ext cx="725344" cy="619478"/>
            <a:chOff x="178632" y="159728"/>
            <a:chExt cx="725344"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6" name="文本框 55"/>
            <p:cNvSpPr txBox="1"/>
            <p:nvPr/>
          </p:nvSpPr>
          <p:spPr>
            <a:xfrm>
              <a:off x="230876" y="233483"/>
              <a:ext cx="67310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01</a:t>
              </a:r>
              <a:endParaRPr kumimoji="0" lang="zh-CN" altLang="en-US"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自强不息 厚德载物</a:t>
            </a:r>
          </a:p>
        </p:txBody>
      </p:sp>
      <p:pic>
        <p:nvPicPr>
          <p:cNvPr id="61" name="图片 6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90204"/>
              <a:ea typeface="微软雅黑" panose="020B0503020204020204" pitchFamily="34" charset="-122"/>
              <a:cs typeface="+mn-cs"/>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lvl="0">
              <a:defRPr/>
            </a:pPr>
            <a:r>
              <a:rPr lang="zh-CN" altLang="en-US" sz="1000" spc="600" dirty="0">
                <a:solidFill>
                  <a:prstClr val="white"/>
                </a:solidFill>
                <a:latin typeface="微软雅黑" panose="020B0503020204020204" pitchFamily="34" charset="-122"/>
                <a:ea typeface="微软雅黑" panose="020B0503020204020204" pitchFamily="34" charset="-122"/>
              </a:rPr>
              <a:t>知行合一、经世致用</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4" name="文本框 63"/>
          <p:cNvSpPr txBox="1"/>
          <p:nvPr/>
        </p:nvSpPr>
        <p:spPr>
          <a:xfrm>
            <a:off x="9137792" y="6583649"/>
            <a:ext cx="2484975" cy="246221"/>
          </a:xfrm>
          <a:prstGeom prst="rect">
            <a:avLst/>
          </a:prstGeom>
          <a:noFill/>
        </p:spPr>
        <p:txBody>
          <a:bodyPr wrap="none" rtlCol="0">
            <a:spAutoFit/>
          </a:bodyPr>
          <a:lstStyle/>
          <a:p>
            <a:pPr lvl="0" algn="r">
              <a:defRPr/>
            </a:pPr>
            <a:r>
              <a:rPr lang="en-US" altLang="zh-CN" sz="1000" spc="300" dirty="0">
                <a:solidFill>
                  <a:prstClr val="white"/>
                </a:solidFill>
                <a:latin typeface="Arial" panose="020B0604020202090204" pitchFamily="34" charset="0"/>
                <a:ea typeface="微软雅黑" panose="020B0503020204020204" pitchFamily="34" charset="-122"/>
                <a:cs typeface="Arial" panose="020B0604020202090204" pitchFamily="34" charset="0"/>
              </a:rPr>
              <a:t>Central South University</a:t>
            </a:r>
            <a:endParaRPr kumimoji="0" lang="zh-CN" altLang="en-US" sz="1000" b="0" i="0" u="none" strike="noStrike" kern="1200" cap="none" spc="300" normalizeH="0" baseline="0" noProof="0" dirty="0">
              <a:ln>
                <a:noFill/>
              </a:ln>
              <a:solidFill>
                <a:prstClr val="white"/>
              </a:solidFill>
              <a:effectLst/>
              <a:uLnTx/>
              <a:uFillTx/>
              <a:latin typeface="Arial" panose="020B0604020202090204" pitchFamily="34" charset="0"/>
              <a:ea typeface="微软雅黑" panose="020B0503020204020204" pitchFamily="34" charset="-122"/>
              <a:cs typeface="Arial" panose="020B0604020202090204" pitchFamily="34" charset="0"/>
            </a:endParaRPr>
          </a:p>
        </p:txBody>
      </p:sp>
      <p:sp>
        <p:nvSpPr>
          <p:cNvPr id="3" name="文本框 2">
            <a:extLst>
              <a:ext uri="{FF2B5EF4-FFF2-40B4-BE49-F238E27FC236}">
                <a16:creationId xmlns:a16="http://schemas.microsoft.com/office/drawing/2014/main" id="{5E24C739-1DD4-96A0-FBB0-7DD8BD52FDF7}"/>
              </a:ext>
            </a:extLst>
          </p:cNvPr>
          <p:cNvSpPr txBox="1"/>
          <p:nvPr/>
        </p:nvSpPr>
        <p:spPr>
          <a:xfrm>
            <a:off x="256004" y="864765"/>
            <a:ext cx="11935996" cy="3477875"/>
          </a:xfrm>
          <a:prstGeom prst="rect">
            <a:avLst/>
          </a:prstGeom>
          <a:noFill/>
        </p:spPr>
        <p:txBody>
          <a:bodyPr wrap="square" rtlCol="0">
            <a:spAutoFit/>
          </a:bodyPr>
          <a:lstStyle/>
          <a:p>
            <a:r>
              <a:rPr kumimoji="1" lang="zh-CN" altLang="en-US" sz="2000" dirty="0"/>
              <a:t>可变剪接是一种高度调控的转录后机制，已知可调节基因内的</a:t>
            </a:r>
            <a:r>
              <a:rPr kumimoji="1" lang="en-US" altLang="zh-CN" sz="2000" dirty="0"/>
              <a:t>isoform</a:t>
            </a:r>
            <a:r>
              <a:rPr kumimoji="1" lang="zh-CN" altLang="en-US" sz="2000" dirty="0"/>
              <a:t>表达，并有助于细胞类型的识别。</a:t>
            </a:r>
          </a:p>
          <a:p>
            <a:r>
              <a:rPr kumimoji="1" lang="zh-CN" altLang="en-US" sz="2000" dirty="0"/>
              <a:t>然而，</a:t>
            </a:r>
            <a:r>
              <a:rPr kumimoji="1" lang="en-US" altLang="zh-CN" sz="2000" dirty="0">
                <a:solidFill>
                  <a:schemeClr val="accent2"/>
                </a:solidFill>
              </a:rPr>
              <a:t>isoform</a:t>
            </a:r>
            <a:r>
              <a:rPr kumimoji="1" lang="zh-CN" altLang="en-US" sz="2000" dirty="0">
                <a:solidFill>
                  <a:schemeClr val="accent2"/>
                </a:solidFill>
              </a:rPr>
              <a:t>共表达</a:t>
            </a:r>
            <a:r>
              <a:rPr kumimoji="1" lang="zh-CN" altLang="en-US" sz="2000" dirty="0"/>
              <a:t>与</a:t>
            </a:r>
            <a:r>
              <a:rPr kumimoji="1" lang="zh-CN" altLang="en-US" sz="2000" dirty="0">
                <a:solidFill>
                  <a:schemeClr val="accent2"/>
                </a:solidFill>
              </a:rPr>
              <a:t>细胞层面功能</a:t>
            </a:r>
            <a:r>
              <a:rPr kumimoji="1" lang="zh-CN" altLang="en-US" sz="2000" dirty="0"/>
              <a:t>的相关程度 尚未被探索。</a:t>
            </a:r>
            <a:endParaRPr kumimoji="1" lang="en-US" altLang="zh-CN" sz="2000" dirty="0"/>
          </a:p>
          <a:p>
            <a:endParaRPr kumimoji="1" lang="en-US" altLang="zh-CN" sz="2000" dirty="0"/>
          </a:p>
          <a:p>
            <a:endParaRPr kumimoji="1" lang="en-US" altLang="zh-CN" sz="2000" dirty="0"/>
          </a:p>
          <a:p>
            <a:endParaRPr kumimoji="1" lang="zh-CN" altLang="en-US" sz="2000" dirty="0"/>
          </a:p>
          <a:p>
            <a:endParaRPr kumimoji="1" lang="en-US" altLang="zh-CN" sz="2000" dirty="0"/>
          </a:p>
          <a:p>
            <a:endParaRPr kumimoji="1" lang="en" altLang="zh-CN" sz="2800" dirty="0">
              <a:solidFill>
                <a:srgbClr val="FF0000"/>
              </a:solidFill>
            </a:endParaRPr>
          </a:p>
          <a:p>
            <a:endParaRPr kumimoji="1" lang="zh-CN" altLang="en-US" dirty="0"/>
          </a:p>
          <a:p>
            <a:endParaRPr kumimoji="1" lang="en-US" altLang="zh-CN" dirty="0"/>
          </a:p>
          <a:p>
            <a:endParaRPr kumimoji="1" lang="zh-CN" altLang="en-US" dirty="0"/>
          </a:p>
          <a:p>
            <a:endParaRPr kumimoji="1" lang="zh-CN" altLang="en-US" dirty="0"/>
          </a:p>
        </p:txBody>
      </p:sp>
      <p:grpSp>
        <p:nvGrpSpPr>
          <p:cNvPr id="34" name="组合 33">
            <a:extLst>
              <a:ext uri="{FF2B5EF4-FFF2-40B4-BE49-F238E27FC236}">
                <a16:creationId xmlns:a16="http://schemas.microsoft.com/office/drawing/2014/main" id="{DA6C6693-AA22-35A3-CD89-2E63F08B6F85}"/>
              </a:ext>
            </a:extLst>
          </p:cNvPr>
          <p:cNvGrpSpPr/>
          <p:nvPr/>
        </p:nvGrpSpPr>
        <p:grpSpPr>
          <a:xfrm>
            <a:off x="7371278" y="4532517"/>
            <a:ext cx="4251489" cy="1756272"/>
            <a:chOff x="1808252" y="2689330"/>
            <a:chExt cx="6021377" cy="2468297"/>
          </a:xfrm>
        </p:grpSpPr>
        <p:pic>
          <p:nvPicPr>
            <p:cNvPr id="9" name="图片 8">
              <a:extLst>
                <a:ext uri="{FF2B5EF4-FFF2-40B4-BE49-F238E27FC236}">
                  <a16:creationId xmlns:a16="http://schemas.microsoft.com/office/drawing/2014/main" id="{9B5C3872-0F2C-E20B-FCD6-BABCF46A9CA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98259" y="2689330"/>
              <a:ext cx="1831369" cy="1479339"/>
            </a:xfrm>
            <a:prstGeom prst="rect">
              <a:avLst/>
            </a:prstGeom>
          </p:spPr>
        </p:pic>
        <p:cxnSp>
          <p:nvCxnSpPr>
            <p:cNvPr id="16" name="直接连接符 3">
              <a:extLst>
                <a:ext uri="{FF2B5EF4-FFF2-40B4-BE49-F238E27FC236}">
                  <a16:creationId xmlns:a16="http://schemas.microsoft.com/office/drawing/2014/main" id="{22E99040-2B51-FEC6-5658-6E7281EBFE74}"/>
                </a:ext>
              </a:extLst>
            </p:cNvPr>
            <p:cNvCxnSpPr/>
            <p:nvPr/>
          </p:nvCxnSpPr>
          <p:spPr>
            <a:xfrm flipH="1">
              <a:off x="5322964" y="3159467"/>
              <a:ext cx="551056" cy="0"/>
            </a:xfrm>
            <a:prstGeom prst="line">
              <a:avLst/>
            </a:prstGeom>
            <a:ln w="19050">
              <a:solidFill>
                <a:schemeClr val="tx1">
                  <a:lumMod val="65000"/>
                  <a:lumOff val="35000"/>
                </a:schemeClr>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cxnSp>
          <p:nvCxnSpPr>
            <p:cNvPr id="19" name="直接连接符 28">
              <a:extLst>
                <a:ext uri="{FF2B5EF4-FFF2-40B4-BE49-F238E27FC236}">
                  <a16:creationId xmlns:a16="http://schemas.microsoft.com/office/drawing/2014/main" id="{534219E1-7D75-4202-4CAA-414FCA40B32A}"/>
                </a:ext>
              </a:extLst>
            </p:cNvPr>
            <p:cNvCxnSpPr/>
            <p:nvPr/>
          </p:nvCxnSpPr>
          <p:spPr>
            <a:xfrm flipH="1">
              <a:off x="5315091" y="4883357"/>
              <a:ext cx="551056" cy="0"/>
            </a:xfrm>
            <a:prstGeom prst="line">
              <a:avLst/>
            </a:prstGeom>
            <a:ln w="19050">
              <a:solidFill>
                <a:schemeClr val="tx1">
                  <a:lumMod val="65000"/>
                  <a:lumOff val="35000"/>
                </a:schemeClr>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pic>
          <p:nvPicPr>
            <p:cNvPr id="27" name="图片 26">
              <a:extLst>
                <a:ext uri="{FF2B5EF4-FFF2-40B4-BE49-F238E27FC236}">
                  <a16:creationId xmlns:a16="http://schemas.microsoft.com/office/drawing/2014/main" id="{1A5748FA-0183-18B3-EBE9-78FFA8800AD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02708" y="2890463"/>
              <a:ext cx="3173151" cy="1992894"/>
            </a:xfrm>
            <a:prstGeom prst="rect">
              <a:avLst/>
            </a:prstGeom>
          </p:spPr>
        </p:pic>
        <p:sp>
          <p:nvSpPr>
            <p:cNvPr id="28" name="矩形 27">
              <a:extLst>
                <a:ext uri="{FF2B5EF4-FFF2-40B4-BE49-F238E27FC236}">
                  <a16:creationId xmlns:a16="http://schemas.microsoft.com/office/drawing/2014/main" id="{FA49D54A-5559-06CB-D257-FC649A39A444}"/>
                </a:ext>
              </a:extLst>
            </p:cNvPr>
            <p:cNvSpPr/>
            <p:nvPr/>
          </p:nvSpPr>
          <p:spPr>
            <a:xfrm>
              <a:off x="1808252" y="2702103"/>
              <a:ext cx="3390472" cy="2455524"/>
            </a:xfrm>
            <a:prstGeom prst="rect">
              <a:avLst/>
            </a:prstGeom>
            <a:noFill/>
            <a:ln>
              <a:solidFill>
                <a:schemeClr val="bg2">
                  <a:lumMod val="50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9" name="矩形 28">
              <a:extLst>
                <a:ext uri="{FF2B5EF4-FFF2-40B4-BE49-F238E27FC236}">
                  <a16:creationId xmlns:a16="http://schemas.microsoft.com/office/drawing/2014/main" id="{A65D6457-8E76-58B9-BECA-0A08B151F675}"/>
                </a:ext>
              </a:extLst>
            </p:cNvPr>
            <p:cNvSpPr/>
            <p:nvPr/>
          </p:nvSpPr>
          <p:spPr>
            <a:xfrm>
              <a:off x="5998260" y="2702101"/>
              <a:ext cx="1831369" cy="2455525"/>
            </a:xfrm>
            <a:prstGeom prst="rect">
              <a:avLst/>
            </a:prstGeom>
            <a:noFill/>
            <a:ln>
              <a:solidFill>
                <a:srgbClr val="FF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FF0000"/>
                </a:solidFill>
              </a:endParaRPr>
            </a:p>
          </p:txBody>
        </p:sp>
        <p:pic>
          <p:nvPicPr>
            <p:cNvPr id="33" name="图片 32">
              <a:extLst>
                <a:ext uri="{FF2B5EF4-FFF2-40B4-BE49-F238E27FC236}">
                  <a16:creationId xmlns:a16="http://schemas.microsoft.com/office/drawing/2014/main" id="{943A7F35-DB6A-0797-1C50-44F7330FD9FC}"/>
                </a:ext>
              </a:extLst>
            </p:cNvPr>
            <p:cNvPicPr>
              <a:picLocks noChangeAspect="1"/>
            </p:cNvPicPr>
            <p:nvPr/>
          </p:nvPicPr>
          <p:blipFill rotWithShape="1">
            <a:blip r:embed="rId6">
              <a:extLst>
                <a:ext uri="{28A0092B-C50C-407E-A947-70E740481C1C}">
                  <a14:useLocalDpi xmlns:a14="http://schemas.microsoft.com/office/drawing/2010/main" val="0"/>
                </a:ext>
              </a:extLst>
            </a:blip>
            <a:srcRect b="77856"/>
            <a:stretch/>
          </p:blipFill>
          <p:spPr>
            <a:xfrm>
              <a:off x="6096000" y="4611007"/>
              <a:ext cx="1563223" cy="377724"/>
            </a:xfrm>
            <a:prstGeom prst="rect">
              <a:avLst/>
            </a:prstGeom>
          </p:spPr>
        </p:pic>
      </p:grpSp>
      <p:sp>
        <p:nvSpPr>
          <p:cNvPr id="39" name="文本框 38">
            <a:extLst>
              <a:ext uri="{FF2B5EF4-FFF2-40B4-BE49-F238E27FC236}">
                <a16:creationId xmlns:a16="http://schemas.microsoft.com/office/drawing/2014/main" id="{B77EF9A2-536F-8C17-6F61-470B342C4823}"/>
              </a:ext>
            </a:extLst>
          </p:cNvPr>
          <p:cNvSpPr txBox="1"/>
          <p:nvPr/>
        </p:nvSpPr>
        <p:spPr>
          <a:xfrm>
            <a:off x="838288" y="1868520"/>
            <a:ext cx="10771428" cy="2031325"/>
          </a:xfrm>
          <a:prstGeom prst="rect">
            <a:avLst/>
          </a:prstGeom>
          <a:solidFill>
            <a:schemeClr val="bg2">
              <a:lumMod val="90000"/>
            </a:schemeClr>
          </a:solidFill>
          <a:ln w="25400">
            <a:solidFill>
              <a:schemeClr val="accent1">
                <a:lumMod val="75000"/>
              </a:schemeClr>
            </a:solidFill>
            <a:prstDash val="dash"/>
          </a:ln>
          <a:effectLst>
            <a:outerShdw blurRad="76200" dir="13500000" sy="23000" kx="1200000" algn="br" rotWithShape="0">
              <a:prstClr val="black">
                <a:alpha val="20000"/>
              </a:prstClr>
            </a:outerShdw>
          </a:effectLst>
        </p:spPr>
        <p:txBody>
          <a:bodyPr wrap="square" rtlCol="0">
            <a:spAutoFit/>
          </a:bodyPr>
          <a:lstStyle/>
          <a:p>
            <a:pPr marL="342900" indent="-342900">
              <a:buAutoNum type="arabicPeriod"/>
            </a:pPr>
            <a:r>
              <a:rPr lang="zh-CN" altLang="en-US" dirty="0"/>
              <a:t>单细胞</a:t>
            </a:r>
            <a:r>
              <a:rPr lang="en-US" altLang="zh-CN" dirty="0"/>
              <a:t>Isoform</a:t>
            </a:r>
            <a:r>
              <a:rPr lang="zh-CN" altLang="en-US" dirty="0"/>
              <a:t>定量表征的挑战：由于单细胞短读技术的不确定性，现有的定量</a:t>
            </a:r>
            <a:r>
              <a:rPr lang="en-US" altLang="zh-CN" dirty="0"/>
              <a:t>isoform</a:t>
            </a:r>
            <a:r>
              <a:rPr lang="zh-CN" altLang="en-US" dirty="0"/>
              <a:t>的方法通常无法对整体异构体表达进行全面研究。而</a:t>
            </a:r>
            <a:r>
              <a:rPr lang="zh-CN" altLang="en-US" b="1" dirty="0"/>
              <a:t>长读取技术</a:t>
            </a:r>
            <a:r>
              <a:rPr lang="zh-CN" altLang="en-US" dirty="0"/>
              <a:t>可以更好的表征细胞类型特异性剪接模式和异构体。</a:t>
            </a:r>
          </a:p>
          <a:p>
            <a:endParaRPr lang="en-US" altLang="zh-CN" dirty="0"/>
          </a:p>
          <a:p>
            <a:endParaRPr lang="zh-CN" altLang="en-US" dirty="0"/>
          </a:p>
          <a:p>
            <a:r>
              <a:rPr lang="en-US" altLang="zh-CN" dirty="0"/>
              <a:t>2. </a:t>
            </a:r>
            <a:r>
              <a:rPr lang="zh-CN" altLang="en-US" dirty="0"/>
              <a:t>单细胞层面基因间异构体表达网络的挑战：目前缺乏计算方法来理解来自不同细胞的不同基因的转录体之间的共表达关系，以及这种关系对细胞状态和细胞类型属性的潜在影响。</a:t>
            </a:r>
            <a:endParaRPr kumimoji="1" lang="en-US" altLang="zh-CN" dirty="0"/>
          </a:p>
          <a:p>
            <a:endParaRPr lang="zh-CN" altLang="en-US" dirty="0"/>
          </a:p>
        </p:txBody>
      </p:sp>
      <p:sp>
        <p:nvSpPr>
          <p:cNvPr id="41" name="文本框 40">
            <a:extLst>
              <a:ext uri="{FF2B5EF4-FFF2-40B4-BE49-F238E27FC236}">
                <a16:creationId xmlns:a16="http://schemas.microsoft.com/office/drawing/2014/main" id="{1D9C0D53-51E1-E216-48CC-12FB2761E3ED}"/>
              </a:ext>
            </a:extLst>
          </p:cNvPr>
          <p:cNvSpPr txBox="1"/>
          <p:nvPr/>
        </p:nvSpPr>
        <p:spPr>
          <a:xfrm>
            <a:off x="693967" y="4534363"/>
            <a:ext cx="6590560" cy="1569660"/>
          </a:xfrm>
          <a:prstGeom prst="rect">
            <a:avLst/>
          </a:prstGeom>
          <a:solidFill>
            <a:schemeClr val="accent1">
              <a:lumMod val="20000"/>
              <a:lumOff val="80000"/>
            </a:schemeClr>
          </a:solidFill>
          <a:effectLst/>
        </p:spPr>
        <p:txBody>
          <a:bodyPr wrap="square">
            <a:spAutoFit/>
          </a:bodyPr>
          <a:lstStyle/>
          <a:p>
            <a:r>
              <a:rPr kumimoji="1" lang="en" altLang="zh-CN" sz="2400" b="1" dirty="0" err="1">
                <a:solidFill>
                  <a:srgbClr val="FF0000"/>
                </a:solidFill>
              </a:rPr>
              <a:t>acorde</a:t>
            </a:r>
            <a:r>
              <a:rPr kumimoji="1" lang="zh-CN" altLang="en" sz="2400" dirty="0">
                <a:solidFill>
                  <a:srgbClr val="FF0000"/>
                </a:solidFill>
              </a:rPr>
              <a:t>：</a:t>
            </a:r>
            <a:r>
              <a:rPr kumimoji="1" lang="zh-CN" altLang="en-US" sz="1800" dirty="0"/>
              <a:t>利用</a:t>
            </a:r>
            <a:r>
              <a:rPr lang="zh-CN" altLang="en-US" sz="1800" b="1" dirty="0"/>
              <a:t>长读取</a:t>
            </a:r>
            <a:r>
              <a:rPr lang="en" altLang="zh-CN" sz="1800" b="1" dirty="0"/>
              <a:t>RNA-Seq</a:t>
            </a:r>
            <a:r>
              <a:rPr lang="zh-CN" altLang="en-US" sz="1800" dirty="0"/>
              <a:t>数据</a:t>
            </a:r>
            <a:r>
              <a:rPr kumimoji="1" lang="zh-CN" altLang="en-US" sz="1800" dirty="0"/>
              <a:t>和</a:t>
            </a:r>
            <a:r>
              <a:rPr kumimoji="1" lang="zh-CN" altLang="en-US" sz="1800" b="1" dirty="0"/>
              <a:t>单细胞数据</a:t>
            </a:r>
            <a:r>
              <a:rPr kumimoji="1" lang="zh-CN" altLang="en-US" sz="1800" dirty="0"/>
              <a:t>来</a:t>
            </a:r>
            <a:r>
              <a:rPr lang="zh-CN" altLang="en-US" sz="1800" dirty="0"/>
              <a:t>生成异构体共表达网络，并检测</a:t>
            </a:r>
            <a:r>
              <a:rPr lang="en-US" altLang="zh-CN" sz="1800" dirty="0" err="1"/>
              <a:t>coDIU</a:t>
            </a:r>
            <a:r>
              <a:rPr lang="zh-CN" altLang="en-US" sz="1800" dirty="0"/>
              <a:t>基因。</a:t>
            </a:r>
            <a:endParaRPr lang="en-US" altLang="zh-CN" sz="1800" dirty="0"/>
          </a:p>
          <a:p>
            <a:r>
              <a:rPr lang="zh-CN" altLang="en-US" sz="1800" dirty="0"/>
              <a:t>本文将其应用于</a:t>
            </a:r>
            <a:r>
              <a:rPr lang="en" altLang="zh-CN" sz="1800" dirty="0">
                <a:solidFill>
                  <a:srgbClr val="000000"/>
                </a:solidFill>
                <a:effectLst/>
                <a:latin typeface="AdvOTea1a7398"/>
                <a:ea typeface="STSong" panose="02010600040101010101" pitchFamily="2" charset="-122"/>
              </a:rPr>
              <a:t>the mouse neural dataset. </a:t>
            </a:r>
            <a:r>
              <a:rPr lang="zh-CN" altLang="en-US" sz="1800" dirty="0"/>
              <a:t>研究七种神经广泛的细胞类型和来自独立数据集的五种</a:t>
            </a:r>
            <a:r>
              <a:rPr lang="en-US" altLang="zh-CN" sz="1800" dirty="0"/>
              <a:t>GABA</a:t>
            </a:r>
            <a:r>
              <a:rPr lang="zh-CN" altLang="en-US" sz="1800" dirty="0"/>
              <a:t>能神经元亚型之间的异构体共表达。</a:t>
            </a:r>
            <a:endParaRPr kumimoji="1" lang="zh-CN" altLang="en-US" sz="1800" dirty="0"/>
          </a:p>
        </p:txBody>
      </p:sp>
      <p:sp>
        <p:nvSpPr>
          <p:cNvPr id="2" name="灯片编号占位符 1">
            <a:extLst>
              <a:ext uri="{FF2B5EF4-FFF2-40B4-BE49-F238E27FC236}">
                <a16:creationId xmlns:a16="http://schemas.microsoft.com/office/drawing/2014/main" id="{F16B22E4-CDA3-62F4-C76F-5B9A9DFD8917}"/>
              </a:ext>
            </a:extLst>
          </p:cNvPr>
          <p:cNvSpPr>
            <a:spLocks noGrp="1"/>
          </p:cNvSpPr>
          <p:nvPr>
            <p:ph type="sldNum" sz="quarter" idx="12"/>
          </p:nvPr>
        </p:nvSpPr>
        <p:spPr/>
        <p:txBody>
          <a:bodyPr/>
          <a:lstStyle/>
          <a:p>
            <a:fld id="{C1BC6EB1-3B9C-423A-A463-BABF6B6D69D7}" type="slidenum">
              <a:rPr lang="zh-CN" altLang="en-US" smtClean="0"/>
              <a:t>3</a:t>
            </a:fld>
            <a:endParaRPr lang="zh-CN" alt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3000">
        <p15:prstTrans prst="pageCurlDouble"/>
      </p:transition>
    </mc:Choice>
    <mc:Fallback xmlns="">
      <p:transition spd="slow" advTm="300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sp>
        <p:nvSpPr>
          <p:cNvPr id="52" name="标题占位符 1"/>
          <p:cNvSpPr txBox="1"/>
          <p:nvPr/>
        </p:nvSpPr>
        <p:spPr>
          <a:xfrm>
            <a:off x="978672" y="-15608"/>
            <a:ext cx="5435600" cy="817564"/>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zh-CN" altLang="en-US" sz="2600" b="1" i="0" u="none" strike="noStrike" kern="1200" cap="none" spc="0" normalizeH="0" baseline="0" noProof="0" dirty="0">
                <a:ln>
                  <a:noFill/>
                </a:ln>
                <a:solidFill>
                  <a:sysClr val="windowText" lastClr="000000"/>
                </a:solidFill>
                <a:effectLst/>
                <a:uLnTx/>
                <a:uFillTx/>
                <a:latin typeface="Arial" panose="020B0604020202090204"/>
                <a:ea typeface="微软雅黑" panose="020B0503020204020204" pitchFamily="34" charset="-122"/>
                <a:cs typeface="+mj-cs"/>
              </a:rPr>
              <a:t>算法概述</a:t>
            </a:r>
          </a:p>
        </p:txBody>
      </p:sp>
      <p:grpSp>
        <p:nvGrpSpPr>
          <p:cNvPr id="54" name="组合 53"/>
          <p:cNvGrpSpPr/>
          <p:nvPr/>
        </p:nvGrpSpPr>
        <p:grpSpPr>
          <a:xfrm>
            <a:off x="203760" y="159728"/>
            <a:ext cx="725344" cy="619478"/>
            <a:chOff x="178632" y="159728"/>
            <a:chExt cx="725344"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6" name="文本框 55"/>
            <p:cNvSpPr txBox="1"/>
            <p:nvPr/>
          </p:nvSpPr>
          <p:spPr>
            <a:xfrm>
              <a:off x="230876" y="233483"/>
              <a:ext cx="67310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02</a:t>
              </a:r>
              <a:endParaRPr kumimoji="0" lang="zh-CN" altLang="en-US"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自强不息 厚德载物</a:t>
            </a:r>
          </a:p>
        </p:txBody>
      </p:sp>
      <p:pic>
        <p:nvPicPr>
          <p:cNvPr id="61" name="图片 6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90204"/>
              <a:ea typeface="微软雅黑" panose="020B0503020204020204" pitchFamily="34" charset="-122"/>
              <a:cs typeface="+mn-cs"/>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lvl="0">
              <a:defRPr/>
            </a:pPr>
            <a:r>
              <a:rPr lang="zh-CN" altLang="en-US" sz="1000" spc="600" dirty="0">
                <a:solidFill>
                  <a:prstClr val="white"/>
                </a:solidFill>
                <a:latin typeface="微软雅黑" panose="020B0503020204020204" pitchFamily="34" charset="-122"/>
                <a:ea typeface="微软雅黑" panose="020B0503020204020204" pitchFamily="34" charset="-122"/>
              </a:rPr>
              <a:t>知行合一、经世致用</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4" name="文本框 63"/>
          <p:cNvSpPr txBox="1"/>
          <p:nvPr/>
        </p:nvSpPr>
        <p:spPr>
          <a:xfrm>
            <a:off x="9137792" y="6583649"/>
            <a:ext cx="2484975" cy="246221"/>
          </a:xfrm>
          <a:prstGeom prst="rect">
            <a:avLst/>
          </a:prstGeom>
          <a:noFill/>
        </p:spPr>
        <p:txBody>
          <a:bodyPr wrap="none" rtlCol="0">
            <a:spAutoFit/>
          </a:bodyPr>
          <a:lstStyle/>
          <a:p>
            <a:pPr lvl="0" algn="r">
              <a:defRPr/>
            </a:pPr>
            <a:r>
              <a:rPr lang="en-US" altLang="zh-CN" sz="1000" spc="300" dirty="0">
                <a:solidFill>
                  <a:prstClr val="white"/>
                </a:solidFill>
                <a:latin typeface="Arial" panose="020B0604020202090204" pitchFamily="34" charset="0"/>
                <a:ea typeface="微软雅黑" panose="020B0503020204020204" pitchFamily="34" charset="-122"/>
                <a:cs typeface="Arial" panose="020B0604020202090204" pitchFamily="34" charset="0"/>
              </a:rPr>
              <a:t>Central South University</a:t>
            </a:r>
            <a:endParaRPr kumimoji="0" lang="zh-CN" altLang="en-US" sz="1000" b="0" i="0" u="none" strike="noStrike" kern="1200" cap="none" spc="300" normalizeH="0" baseline="0" noProof="0" dirty="0">
              <a:ln>
                <a:noFill/>
              </a:ln>
              <a:solidFill>
                <a:prstClr val="white"/>
              </a:solidFill>
              <a:effectLst/>
              <a:uLnTx/>
              <a:uFillTx/>
              <a:latin typeface="Arial" panose="020B0604020202090204" pitchFamily="34" charset="0"/>
              <a:ea typeface="微软雅黑" panose="020B0503020204020204" pitchFamily="34" charset="-122"/>
              <a:cs typeface="Arial" panose="020B0604020202090204" pitchFamily="34" charset="0"/>
            </a:endParaRPr>
          </a:p>
        </p:txBody>
      </p:sp>
      <p:pic>
        <p:nvPicPr>
          <p:cNvPr id="10" name="图片 9">
            <a:extLst>
              <a:ext uri="{FF2B5EF4-FFF2-40B4-BE49-F238E27FC236}">
                <a16:creationId xmlns:a16="http://schemas.microsoft.com/office/drawing/2014/main" id="{90D6D79C-FBD8-911E-3DE1-D5C5B7D6D0B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2045" y="812317"/>
            <a:ext cx="6374721" cy="5491822"/>
          </a:xfrm>
          <a:prstGeom prst="rect">
            <a:avLst/>
          </a:prstGeom>
        </p:spPr>
      </p:pic>
      <p:sp>
        <p:nvSpPr>
          <p:cNvPr id="12" name="文本框 11">
            <a:extLst>
              <a:ext uri="{FF2B5EF4-FFF2-40B4-BE49-F238E27FC236}">
                <a16:creationId xmlns:a16="http://schemas.microsoft.com/office/drawing/2014/main" id="{632076CA-EFF6-DFA9-DAE1-0D313496A4AC}"/>
              </a:ext>
            </a:extLst>
          </p:cNvPr>
          <p:cNvSpPr txBox="1"/>
          <p:nvPr/>
        </p:nvSpPr>
        <p:spPr>
          <a:xfrm>
            <a:off x="7519267" y="1284790"/>
            <a:ext cx="3999633" cy="4247317"/>
          </a:xfrm>
          <a:prstGeom prst="rect">
            <a:avLst/>
          </a:prstGeom>
          <a:noFill/>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zh-CN" altLang="en-US" b="1" i="0" u="none" strike="noStrike" dirty="0">
                <a:solidFill>
                  <a:schemeClr val="accent1">
                    <a:lumMod val="75000"/>
                  </a:schemeClr>
                </a:solidFill>
                <a:effectLst/>
                <a:latin typeface="PingFang SC" panose="020B0400000000000000" pitchFamily="34" charset="-122"/>
                <a:ea typeface="PingFang SC" panose="020B0400000000000000" pitchFamily="34" charset="-122"/>
              </a:rPr>
              <a:t>单细胞异构体定量</a:t>
            </a:r>
            <a:endParaRPr lang="en-US" altLang="zh-CN" b="1" i="0" u="none" strike="noStrike" dirty="0">
              <a:solidFill>
                <a:schemeClr val="accent1">
                  <a:lumMod val="75000"/>
                </a:schemeClr>
              </a:solidFill>
              <a:effectLst/>
              <a:latin typeface="PingFang SC" panose="020B0400000000000000" pitchFamily="34" charset="-122"/>
              <a:ea typeface="PingFang SC" panose="020B0400000000000000" pitchFamily="34" charset="-122"/>
            </a:endParaRPr>
          </a:p>
          <a:p>
            <a:pPr marR="0" lvl="0" algn="l" defTabSz="914400" rtl="0" eaLnBrk="1" fontAlgn="auto" latinLnBrk="0" hangingPunct="1">
              <a:lnSpc>
                <a:spcPct val="100000"/>
              </a:lnSpc>
              <a:spcBef>
                <a:spcPts val="0"/>
              </a:spcBef>
              <a:spcAft>
                <a:spcPts val="0"/>
              </a:spcAft>
              <a:buClrTx/>
              <a:buSzTx/>
              <a:tabLst/>
              <a:defRPr/>
            </a:pPr>
            <a:r>
              <a:rPr lang="zh-CN" altLang="en-US" sz="1600" dirty="0"/>
              <a:t>长读取</a:t>
            </a:r>
            <a:r>
              <a:rPr lang="en" altLang="zh-CN" sz="1600" dirty="0"/>
              <a:t>RNA-Seq</a:t>
            </a:r>
            <a:r>
              <a:rPr lang="zh-CN" altLang="en-US" sz="1600" dirty="0"/>
              <a:t>数据用于定义异构体模型，然后将短的、单细胞</a:t>
            </a:r>
            <a:r>
              <a:rPr lang="en" altLang="zh-CN" sz="1600" dirty="0"/>
              <a:t>RNA-Seq</a:t>
            </a:r>
            <a:r>
              <a:rPr lang="zh-CN" altLang="en-US" sz="1600" dirty="0"/>
              <a:t>读数映射到长读取生成的转录组。对异构体进行多组差异表达测试，选择在至少一个细胞类型中显著差异的异构体。</a:t>
            </a:r>
            <a:endParaRPr lang="en-US" altLang="zh-CN" sz="1600" dirty="0"/>
          </a:p>
          <a:p>
            <a:pPr marR="0" lvl="0" algn="l" defTabSz="914400" rtl="0" eaLnBrk="1" fontAlgn="auto" latinLnBrk="0" hangingPunct="1">
              <a:lnSpc>
                <a:spcPct val="100000"/>
              </a:lnSpc>
              <a:spcBef>
                <a:spcPts val="0"/>
              </a:spcBef>
              <a:spcAft>
                <a:spcPts val="0"/>
              </a:spcAft>
              <a:buClrTx/>
              <a:buSzTx/>
              <a:tabLst/>
              <a:defRPr/>
            </a:pPr>
            <a:endParaRPr lang="en-US" altLang="zh-CN" sz="1600" dirty="0"/>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endParaRPr lang="en-US" altLang="zh-CN" dirty="0"/>
          </a:p>
          <a:p>
            <a:pPr marL="342900" indent="-342900">
              <a:buAutoNum type="arabicPeriod" startAt="2"/>
              <a:defRPr/>
            </a:pPr>
            <a:r>
              <a:rPr lang="zh-CN" altLang="en-US" b="1" i="0" u="none" strike="noStrike" dirty="0">
                <a:solidFill>
                  <a:schemeClr val="accent1">
                    <a:lumMod val="75000"/>
                  </a:schemeClr>
                </a:solidFill>
                <a:effectLst/>
                <a:latin typeface="PingFang SC" panose="020B0400000000000000" pitchFamily="34" charset="-122"/>
                <a:ea typeface="PingFang SC" panose="020B0400000000000000" pitchFamily="34" charset="-122"/>
              </a:rPr>
              <a:t>检测异构体共表达</a:t>
            </a:r>
            <a:endParaRPr lang="en-US" altLang="zh-CN" b="1" i="0" u="none" strike="noStrike" dirty="0">
              <a:solidFill>
                <a:schemeClr val="accent1">
                  <a:lumMod val="75000"/>
                </a:schemeClr>
              </a:solidFill>
              <a:effectLst/>
              <a:latin typeface="PingFang SC" panose="020B0400000000000000" pitchFamily="34" charset="-122"/>
              <a:ea typeface="PingFang SC" panose="020B0400000000000000" pitchFamily="34" charset="-122"/>
            </a:endParaRPr>
          </a:p>
          <a:p>
            <a:pPr>
              <a:defRPr/>
            </a:pPr>
            <a:r>
              <a:rPr lang="zh-CN" altLang="en-US" sz="1600" dirty="0"/>
              <a:t>然后，计算</a:t>
            </a:r>
            <a:r>
              <a:rPr lang="zh-CN" altLang="en-US" sz="1600" b="1" dirty="0">
                <a:solidFill>
                  <a:schemeClr val="accent1">
                    <a:lumMod val="75000"/>
                  </a:schemeClr>
                </a:solidFill>
              </a:rPr>
              <a:t>百分位相关性</a:t>
            </a:r>
            <a:r>
              <a:rPr kumimoji="1" lang="en-US" altLang="zh-CN" sz="1600" b="1" dirty="0">
                <a:solidFill>
                  <a:schemeClr val="accent1">
                    <a:lumMod val="75000"/>
                  </a:schemeClr>
                </a:solidFill>
              </a:rPr>
              <a:t>(</a:t>
            </a:r>
            <a:r>
              <a:rPr kumimoji="1" lang="en" altLang="zh-CN" sz="1600" b="1" dirty="0">
                <a:solidFill>
                  <a:schemeClr val="accent1">
                    <a:lumMod val="75000"/>
                  </a:schemeClr>
                </a:solidFill>
              </a:rPr>
              <a:t>percentile correlations)</a:t>
            </a:r>
            <a:r>
              <a:rPr kumimoji="1" lang="en" altLang="zh-CN" sz="1600" dirty="0">
                <a:solidFill>
                  <a:schemeClr val="accent1">
                    <a:lumMod val="75000"/>
                  </a:schemeClr>
                </a:solidFill>
              </a:rPr>
              <a:t> </a:t>
            </a:r>
            <a:r>
              <a:rPr lang="zh-CN" altLang="en-US" sz="1600" dirty="0"/>
              <a:t>以将具有相似表达模式的异构体使用</a:t>
            </a:r>
            <a:r>
              <a:rPr lang="zh-CN" altLang="en-US" sz="1600" b="1" i="0" u="none" strike="noStrike" dirty="0">
                <a:solidFill>
                  <a:schemeClr val="accent1">
                    <a:lumMod val="75000"/>
                  </a:schemeClr>
                </a:solidFill>
                <a:effectLst/>
                <a:latin typeface="PingFang SC" panose="020B0400000000000000" pitchFamily="34" charset="-122"/>
                <a:ea typeface="PingFang SC" panose="020B0400000000000000" pitchFamily="34" charset="-122"/>
              </a:rPr>
              <a:t>半监督分层聚类</a:t>
            </a:r>
            <a:r>
              <a:rPr lang="zh-CN" altLang="en-US" sz="1600" b="0" i="0" u="none" strike="noStrike" dirty="0">
                <a:solidFill>
                  <a:srgbClr val="101214"/>
                </a:solidFill>
                <a:effectLst/>
                <a:latin typeface="PingFang SC" panose="020B0400000000000000" pitchFamily="34" charset="-122"/>
                <a:ea typeface="PingFang SC" panose="020B0400000000000000" pitchFamily="34" charset="-122"/>
              </a:rPr>
              <a:t>方法进行</a:t>
            </a:r>
            <a:r>
              <a:rPr lang="zh-CN" altLang="en-US" sz="1600" dirty="0"/>
              <a:t>聚类。</a:t>
            </a:r>
            <a:endParaRPr lang="en-US" altLang="zh-CN" sz="1600" dirty="0"/>
          </a:p>
          <a:p>
            <a:pPr marR="0" lvl="0" algn="l" defTabSz="914400" rtl="0" eaLnBrk="1" fontAlgn="auto" latinLnBrk="0" hangingPunct="1">
              <a:lnSpc>
                <a:spcPct val="100000"/>
              </a:lnSpc>
              <a:spcBef>
                <a:spcPts val="0"/>
              </a:spcBef>
              <a:spcAft>
                <a:spcPts val="0"/>
              </a:spcAft>
              <a:buClrTx/>
              <a:buSzTx/>
              <a:tabLst/>
              <a:defRPr/>
            </a:pPr>
            <a:endParaRPr lang="en-US" altLang="zh-CN" dirty="0"/>
          </a:p>
          <a:p>
            <a:pPr marR="0" lvl="0" algn="l" defTabSz="914400" rtl="0" eaLnBrk="1" fontAlgn="auto" latinLnBrk="0" hangingPunct="1">
              <a:lnSpc>
                <a:spcPct val="100000"/>
              </a:lnSpc>
              <a:spcBef>
                <a:spcPts val="0"/>
              </a:spcBef>
              <a:spcAft>
                <a:spcPts val="0"/>
              </a:spcAft>
              <a:buClrTx/>
              <a:buSzTx/>
              <a:tabLst/>
              <a:defRPr/>
            </a:pPr>
            <a:endParaRPr lang="en-US" altLang="zh-CN" dirty="0"/>
          </a:p>
          <a:p>
            <a:pPr marR="0" lvl="0" algn="l" defTabSz="914400" rtl="0" eaLnBrk="1" fontAlgn="auto" latinLnBrk="0" hangingPunct="1">
              <a:lnSpc>
                <a:spcPct val="100000"/>
              </a:lnSpc>
              <a:spcBef>
                <a:spcPts val="0"/>
              </a:spcBef>
              <a:spcAft>
                <a:spcPts val="0"/>
              </a:spcAft>
              <a:buClrTx/>
              <a:buSzTx/>
              <a:tabLst/>
              <a:defRPr/>
            </a:pPr>
            <a:r>
              <a:rPr lang="en-US" altLang="zh-CN" b="1" dirty="0">
                <a:solidFill>
                  <a:schemeClr val="accent1">
                    <a:lumMod val="75000"/>
                  </a:schemeClr>
                </a:solidFill>
              </a:rPr>
              <a:t>3.</a:t>
            </a:r>
            <a:r>
              <a:rPr lang="zh-CN" altLang="en-US" b="1" dirty="0">
                <a:solidFill>
                  <a:schemeClr val="accent1">
                    <a:lumMod val="75000"/>
                  </a:schemeClr>
                </a:solidFill>
              </a:rPr>
              <a:t> 使用</a:t>
            </a:r>
            <a:r>
              <a:rPr lang="en" altLang="zh-CN" b="1" dirty="0" err="1">
                <a:solidFill>
                  <a:schemeClr val="accent1">
                    <a:lumMod val="75000"/>
                  </a:schemeClr>
                </a:solidFill>
              </a:rPr>
              <a:t>coDIU</a:t>
            </a:r>
            <a:r>
              <a:rPr lang="zh-CN" altLang="en-US" b="1" dirty="0">
                <a:solidFill>
                  <a:schemeClr val="accent1">
                    <a:lumMod val="75000"/>
                  </a:schemeClr>
                </a:solidFill>
              </a:rPr>
              <a:t>检测异构体共表达模式，并进行功能分析</a:t>
            </a:r>
            <a:endParaRPr lang="en" altLang="zh-CN" b="1" dirty="0">
              <a:solidFill>
                <a:schemeClr val="accent1">
                  <a:lumMod val="75000"/>
                </a:schemeClr>
              </a:solidFill>
            </a:endParaRPr>
          </a:p>
        </p:txBody>
      </p:sp>
      <p:sp>
        <p:nvSpPr>
          <p:cNvPr id="2" name="灯片编号占位符 1">
            <a:extLst>
              <a:ext uri="{FF2B5EF4-FFF2-40B4-BE49-F238E27FC236}">
                <a16:creationId xmlns:a16="http://schemas.microsoft.com/office/drawing/2014/main" id="{078CBAB0-9157-7A96-B599-EDF77A27BC86}"/>
              </a:ext>
            </a:extLst>
          </p:cNvPr>
          <p:cNvSpPr>
            <a:spLocks noGrp="1"/>
          </p:cNvSpPr>
          <p:nvPr>
            <p:ph type="sldNum" sz="quarter" idx="12"/>
          </p:nvPr>
        </p:nvSpPr>
        <p:spPr/>
        <p:txBody>
          <a:bodyPr/>
          <a:lstStyle/>
          <a:p>
            <a:fld id="{C1BC6EB1-3B9C-423A-A463-BABF6B6D69D7}" type="slidenum">
              <a:rPr lang="zh-CN" altLang="en-US" smtClean="0"/>
              <a:t>4</a:t>
            </a:fld>
            <a:endParaRPr lang="zh-CN" altLang="en-US"/>
          </a:p>
        </p:txBody>
      </p:sp>
    </p:spTree>
    <p:extLst>
      <p:ext uri="{BB962C8B-B14F-4D97-AF65-F5344CB8AC3E}">
        <p14:creationId xmlns:p14="http://schemas.microsoft.com/office/powerpoint/2010/main" val="289079703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3000">
        <p15:prstTrans prst="pageCurlDouble"/>
      </p:transition>
    </mc:Choice>
    <mc:Fallback xmlns="">
      <p:transition spd="slow" advTm="300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sp>
        <p:nvSpPr>
          <p:cNvPr id="52" name="标题占位符 1"/>
          <p:cNvSpPr txBox="1"/>
          <p:nvPr/>
        </p:nvSpPr>
        <p:spPr>
          <a:xfrm>
            <a:off x="965200" y="-100014"/>
            <a:ext cx="5435600" cy="817564"/>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zh-CN" altLang="en-US" sz="2600" b="1" i="0" u="none" strike="noStrike" kern="1200" cap="none" spc="0" normalizeH="0" baseline="0" noProof="0" dirty="0">
                <a:ln>
                  <a:noFill/>
                </a:ln>
                <a:solidFill>
                  <a:sysClr val="windowText" lastClr="000000"/>
                </a:solidFill>
                <a:effectLst/>
                <a:uLnTx/>
                <a:uFillTx/>
                <a:latin typeface="Arial" panose="020B0604020202090204"/>
                <a:ea typeface="微软雅黑" panose="020B0503020204020204" pitchFamily="34" charset="-122"/>
                <a:cs typeface="+mj-cs"/>
              </a:rPr>
              <a:t>算法概述</a:t>
            </a:r>
          </a:p>
        </p:txBody>
      </p:sp>
      <p:grpSp>
        <p:nvGrpSpPr>
          <p:cNvPr id="54" name="组合 53"/>
          <p:cNvGrpSpPr/>
          <p:nvPr/>
        </p:nvGrpSpPr>
        <p:grpSpPr>
          <a:xfrm>
            <a:off x="203760" y="159728"/>
            <a:ext cx="725344" cy="619478"/>
            <a:chOff x="178632" y="159728"/>
            <a:chExt cx="725344"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6" name="文本框 55"/>
            <p:cNvSpPr txBox="1"/>
            <p:nvPr/>
          </p:nvSpPr>
          <p:spPr>
            <a:xfrm>
              <a:off x="230876" y="233483"/>
              <a:ext cx="67310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02</a:t>
              </a:r>
              <a:endParaRPr kumimoji="0" lang="zh-CN" altLang="en-US"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自强不息 厚德载物</a:t>
            </a:r>
          </a:p>
        </p:txBody>
      </p:sp>
      <p:pic>
        <p:nvPicPr>
          <p:cNvPr id="61" name="图片 6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90204"/>
              <a:ea typeface="微软雅黑" panose="020B0503020204020204" pitchFamily="34" charset="-122"/>
              <a:cs typeface="+mn-cs"/>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lvl="0">
              <a:defRPr/>
            </a:pPr>
            <a:r>
              <a:rPr lang="zh-CN" altLang="en-US" sz="1000" spc="600" dirty="0">
                <a:solidFill>
                  <a:prstClr val="white"/>
                </a:solidFill>
                <a:latin typeface="微软雅黑" panose="020B0503020204020204" pitchFamily="34" charset="-122"/>
                <a:ea typeface="微软雅黑" panose="020B0503020204020204" pitchFamily="34" charset="-122"/>
              </a:rPr>
              <a:t>知行合一、经世致用</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4" name="文本框 63"/>
          <p:cNvSpPr txBox="1"/>
          <p:nvPr/>
        </p:nvSpPr>
        <p:spPr>
          <a:xfrm>
            <a:off x="9137792" y="6583649"/>
            <a:ext cx="2484975" cy="246221"/>
          </a:xfrm>
          <a:prstGeom prst="rect">
            <a:avLst/>
          </a:prstGeom>
          <a:noFill/>
        </p:spPr>
        <p:txBody>
          <a:bodyPr wrap="none" rtlCol="0">
            <a:spAutoFit/>
          </a:bodyPr>
          <a:lstStyle/>
          <a:p>
            <a:pPr lvl="0" algn="r">
              <a:defRPr/>
            </a:pPr>
            <a:r>
              <a:rPr lang="en-US" altLang="zh-CN" sz="1000" spc="300" dirty="0">
                <a:solidFill>
                  <a:prstClr val="white"/>
                </a:solidFill>
                <a:latin typeface="Arial" panose="020B0604020202090204" pitchFamily="34" charset="0"/>
                <a:ea typeface="微软雅黑" panose="020B0503020204020204" pitchFamily="34" charset="-122"/>
                <a:cs typeface="Arial" panose="020B0604020202090204" pitchFamily="34" charset="0"/>
              </a:rPr>
              <a:t>Central South University</a:t>
            </a:r>
            <a:endParaRPr kumimoji="0" lang="zh-CN" altLang="en-US" sz="1000" b="0" i="0" u="none" strike="noStrike" kern="1200" cap="none" spc="300" normalizeH="0" baseline="0" noProof="0" dirty="0">
              <a:ln>
                <a:noFill/>
              </a:ln>
              <a:solidFill>
                <a:prstClr val="white"/>
              </a:solidFill>
              <a:effectLst/>
              <a:uLnTx/>
              <a:uFillTx/>
              <a:latin typeface="Arial" panose="020B0604020202090204" pitchFamily="34" charset="0"/>
              <a:ea typeface="微软雅黑" panose="020B0503020204020204" pitchFamily="34" charset="-122"/>
              <a:cs typeface="Arial" panose="020B0604020202090204" pitchFamily="34" charset="0"/>
            </a:endParaRPr>
          </a:p>
        </p:txBody>
      </p:sp>
      <p:pic>
        <p:nvPicPr>
          <p:cNvPr id="7" name="图片 6">
            <a:extLst>
              <a:ext uri="{FF2B5EF4-FFF2-40B4-BE49-F238E27FC236}">
                <a16:creationId xmlns:a16="http://schemas.microsoft.com/office/drawing/2014/main" id="{2CF6970C-C371-4D21-870D-F2453DEF824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3173" y="947944"/>
            <a:ext cx="7805174" cy="2446315"/>
          </a:xfrm>
          <a:prstGeom prst="rect">
            <a:avLst/>
          </a:prstGeom>
        </p:spPr>
      </p:pic>
      <p:sp>
        <p:nvSpPr>
          <p:cNvPr id="11" name="文本框 10">
            <a:extLst>
              <a:ext uri="{FF2B5EF4-FFF2-40B4-BE49-F238E27FC236}">
                <a16:creationId xmlns:a16="http://schemas.microsoft.com/office/drawing/2014/main" id="{1B084E2F-5A14-2227-492D-1581D8B65DE6}"/>
              </a:ext>
            </a:extLst>
          </p:cNvPr>
          <p:cNvSpPr txBox="1"/>
          <p:nvPr/>
        </p:nvSpPr>
        <p:spPr>
          <a:xfrm>
            <a:off x="379973" y="3479140"/>
            <a:ext cx="7891575" cy="923330"/>
          </a:xfrm>
          <a:prstGeom prst="rect">
            <a:avLst/>
          </a:prstGeom>
          <a:noFill/>
        </p:spPr>
        <p:txBody>
          <a:bodyPr wrap="square">
            <a:spAutoFit/>
          </a:bodyPr>
          <a:lstStyle/>
          <a:p>
            <a:r>
              <a:rPr lang="zh-CN" altLang="en-US" b="1" dirty="0">
                <a:highlight>
                  <a:srgbClr val="FFFF00"/>
                </a:highlight>
              </a:rPr>
              <a:t>单细胞差异表达分析：</a:t>
            </a:r>
            <a:endParaRPr lang="en-US" altLang="zh-CN" b="1" dirty="0">
              <a:highlight>
                <a:srgbClr val="FFFF00"/>
              </a:highlight>
            </a:endParaRPr>
          </a:p>
          <a:p>
            <a:r>
              <a:rPr lang="zh-CN" altLang="en-US" dirty="0"/>
              <a:t>先使用ZinBWaVE将低表达的单细胞基因过滤，再使用差异表达方法 edgeR和 DESeq计算差异表达</a:t>
            </a:r>
          </a:p>
        </p:txBody>
      </p:sp>
      <p:pic>
        <p:nvPicPr>
          <p:cNvPr id="13" name="图片 12">
            <a:extLst>
              <a:ext uri="{FF2B5EF4-FFF2-40B4-BE49-F238E27FC236}">
                <a16:creationId xmlns:a16="http://schemas.microsoft.com/office/drawing/2014/main" id="{16373644-9246-D01E-6EEC-69ED0807FBA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0255" y="4413251"/>
            <a:ext cx="3970319" cy="923330"/>
          </a:xfrm>
          <a:prstGeom prst="rect">
            <a:avLst/>
          </a:prstGeom>
        </p:spPr>
      </p:pic>
      <p:sp>
        <p:nvSpPr>
          <p:cNvPr id="15" name="文本框 14">
            <a:extLst>
              <a:ext uri="{FF2B5EF4-FFF2-40B4-BE49-F238E27FC236}">
                <a16:creationId xmlns:a16="http://schemas.microsoft.com/office/drawing/2014/main" id="{F2232488-540E-4FDC-5744-33D0E872A0E6}"/>
              </a:ext>
            </a:extLst>
          </p:cNvPr>
          <p:cNvSpPr txBox="1"/>
          <p:nvPr/>
        </p:nvSpPr>
        <p:spPr>
          <a:xfrm>
            <a:off x="379973" y="5374414"/>
            <a:ext cx="8044499" cy="707886"/>
          </a:xfrm>
          <a:prstGeom prst="rect">
            <a:avLst/>
          </a:prstGeom>
          <a:noFill/>
        </p:spPr>
        <p:txBody>
          <a:bodyPr wrap="square">
            <a:spAutoFit/>
          </a:bodyPr>
          <a:lstStyle/>
          <a:p>
            <a:r>
              <a:rPr lang="zh-CN" altLang="en-US" sz="1000" dirty="0">
                <a:solidFill>
                  <a:srgbClr val="000000"/>
                </a:solidFill>
                <a:effectLst/>
                <a:latin typeface="AdvOT1ef757c0"/>
              </a:rPr>
              <a:t>其中，</a:t>
            </a:r>
            <a:r>
              <a:rPr lang="en" altLang="zh-CN" sz="1000" dirty="0" err="1">
                <a:solidFill>
                  <a:srgbClr val="000000"/>
                </a:solidFill>
                <a:effectLst/>
                <a:latin typeface="AdvOT1ef757c0"/>
              </a:rPr>
              <a:t>yij</a:t>
            </a:r>
            <a:r>
              <a:rPr lang="zh-CN" altLang="en-US" sz="1000" dirty="0">
                <a:solidFill>
                  <a:srgbClr val="000000"/>
                </a:solidFill>
                <a:effectLst/>
                <a:latin typeface="AdvOT1ef757c0"/>
              </a:rPr>
              <a:t>是细胞</a:t>
            </a:r>
            <a:r>
              <a:rPr lang="en" altLang="zh-CN" sz="1000" dirty="0">
                <a:solidFill>
                  <a:srgbClr val="000000"/>
                </a:solidFill>
                <a:effectLst/>
                <a:latin typeface="AdvOT1ef757c0"/>
              </a:rPr>
              <a:t>j</a:t>
            </a:r>
            <a:r>
              <a:rPr lang="zh-CN" altLang="en-US" sz="1000" dirty="0">
                <a:solidFill>
                  <a:srgbClr val="000000"/>
                </a:solidFill>
                <a:effectLst/>
                <a:latin typeface="AdvOT1ef757c0"/>
              </a:rPr>
              <a:t>中异构体</a:t>
            </a:r>
            <a:r>
              <a:rPr lang="en" altLang="zh-CN" sz="1000" dirty="0" err="1">
                <a:solidFill>
                  <a:srgbClr val="000000"/>
                </a:solidFill>
                <a:effectLst/>
                <a:latin typeface="AdvOT1ef757c0"/>
              </a:rPr>
              <a:t>i</a:t>
            </a:r>
            <a:r>
              <a:rPr lang="zh-CN" altLang="en-US" sz="1000" dirty="0">
                <a:solidFill>
                  <a:srgbClr val="000000"/>
                </a:solidFill>
                <a:effectLst/>
                <a:latin typeface="AdvOT1ef757c0"/>
              </a:rPr>
              <a:t>的表达量，</a:t>
            </a:r>
            <a:r>
              <a:rPr lang="en" altLang="zh-CN" sz="1000" dirty="0" err="1">
                <a:solidFill>
                  <a:srgbClr val="000000"/>
                </a:solidFill>
                <a:effectLst/>
                <a:latin typeface="AdvOT1ef757c0"/>
              </a:rPr>
              <a:t>Tkj</a:t>
            </a:r>
            <a:r>
              <a:rPr lang="zh-CN" altLang="en-US" sz="1000" dirty="0">
                <a:solidFill>
                  <a:srgbClr val="000000"/>
                </a:solidFill>
                <a:effectLst/>
                <a:latin typeface="AdvOT1ef757c0"/>
              </a:rPr>
              <a:t>是一个虚拟变量，当将细胞</a:t>
            </a:r>
            <a:r>
              <a:rPr lang="en" altLang="zh-CN" sz="1000" dirty="0">
                <a:solidFill>
                  <a:srgbClr val="000000"/>
                </a:solidFill>
                <a:effectLst/>
                <a:latin typeface="AdvOT1ef757c0"/>
              </a:rPr>
              <a:t>j</a:t>
            </a:r>
            <a:r>
              <a:rPr lang="zh-CN" altLang="en-US" sz="1000" dirty="0">
                <a:solidFill>
                  <a:srgbClr val="000000"/>
                </a:solidFill>
                <a:effectLst/>
                <a:latin typeface="AdvOT1ef757c0"/>
              </a:rPr>
              <a:t>分配给细胞类型</a:t>
            </a:r>
            <a:r>
              <a:rPr lang="en" altLang="zh-CN" sz="1000" dirty="0">
                <a:solidFill>
                  <a:srgbClr val="000000"/>
                </a:solidFill>
                <a:effectLst/>
                <a:latin typeface="AdvOT1ef757c0"/>
              </a:rPr>
              <a:t>k</a:t>
            </a:r>
            <a:r>
              <a:rPr lang="zh-CN" altLang="en" sz="1000" dirty="0">
                <a:solidFill>
                  <a:srgbClr val="000000"/>
                </a:solidFill>
                <a:effectLst/>
                <a:latin typeface="AdvOT1ef757c0"/>
              </a:rPr>
              <a:t>（</a:t>
            </a:r>
            <a:r>
              <a:rPr lang="en" altLang="zh-CN" sz="1000" dirty="0">
                <a:solidFill>
                  <a:srgbClr val="000000"/>
                </a:solidFill>
                <a:effectLst/>
                <a:latin typeface="AdvOT1ef757c0"/>
              </a:rPr>
              <a:t>k = 1,...,K</a:t>
            </a:r>
            <a:r>
              <a:rPr lang="zh-CN" altLang="en" sz="1000" dirty="0">
                <a:solidFill>
                  <a:srgbClr val="000000"/>
                </a:solidFill>
                <a:effectLst/>
                <a:latin typeface="AdvOT1ef757c0"/>
              </a:rPr>
              <a:t>）</a:t>
            </a:r>
            <a:r>
              <a:rPr lang="zh-CN" altLang="en-US" sz="1000" dirty="0">
                <a:solidFill>
                  <a:srgbClr val="000000"/>
                </a:solidFill>
                <a:effectLst/>
                <a:latin typeface="AdvOT1ef757c0"/>
              </a:rPr>
              <a:t>时取值为</a:t>
            </a:r>
            <a:r>
              <a:rPr lang="en-US" altLang="zh-CN" sz="1000" dirty="0">
                <a:solidFill>
                  <a:srgbClr val="000000"/>
                </a:solidFill>
                <a:effectLst/>
                <a:latin typeface="AdvOT1ef757c0"/>
              </a:rPr>
              <a:t>1</a:t>
            </a:r>
            <a:r>
              <a:rPr lang="zh-CN" altLang="en-US" sz="1000" dirty="0">
                <a:solidFill>
                  <a:srgbClr val="000000"/>
                </a:solidFill>
                <a:effectLst/>
                <a:latin typeface="AdvOT1ef757c0"/>
              </a:rPr>
              <a:t>，否则为</a:t>
            </a:r>
            <a:r>
              <a:rPr lang="en-US" altLang="zh-CN" sz="1000" dirty="0">
                <a:solidFill>
                  <a:srgbClr val="000000"/>
                </a:solidFill>
                <a:effectLst/>
                <a:latin typeface="AdvOT1ef757c0"/>
              </a:rPr>
              <a:t>0</a:t>
            </a:r>
            <a:r>
              <a:rPr lang="zh-CN" altLang="en-US" sz="1000" dirty="0">
                <a:solidFill>
                  <a:srgbClr val="000000"/>
                </a:solidFill>
                <a:effectLst/>
                <a:latin typeface="AdvOT1ef757c0"/>
              </a:rPr>
              <a:t>，</a:t>
            </a:r>
            <a:r>
              <a:rPr lang="el-GR" altLang="zh-CN" sz="1000" dirty="0">
                <a:solidFill>
                  <a:srgbClr val="000000"/>
                </a:solidFill>
                <a:effectLst/>
                <a:latin typeface="AdvOT1ef757c0"/>
              </a:rPr>
              <a:t>β</a:t>
            </a:r>
            <a:r>
              <a:rPr lang="en" altLang="zh-CN" sz="1000" dirty="0">
                <a:solidFill>
                  <a:srgbClr val="000000"/>
                </a:solidFill>
                <a:effectLst/>
                <a:latin typeface="AdvOT1ef757c0"/>
              </a:rPr>
              <a:t>ki</a:t>
            </a:r>
            <a:r>
              <a:rPr lang="zh-CN" altLang="en-US" sz="1000" dirty="0">
                <a:solidFill>
                  <a:srgbClr val="000000"/>
                </a:solidFill>
                <a:effectLst/>
                <a:latin typeface="AdvOT1ef757c0"/>
              </a:rPr>
              <a:t>是异构体</a:t>
            </a:r>
            <a:r>
              <a:rPr lang="en" altLang="zh-CN" sz="1000" dirty="0" err="1">
                <a:solidFill>
                  <a:srgbClr val="000000"/>
                </a:solidFill>
                <a:effectLst/>
                <a:latin typeface="AdvOT1ef757c0"/>
              </a:rPr>
              <a:t>i</a:t>
            </a:r>
            <a:r>
              <a:rPr lang="zh-CN" altLang="en-US" sz="1000" dirty="0">
                <a:solidFill>
                  <a:srgbClr val="000000"/>
                </a:solidFill>
                <a:effectLst/>
                <a:latin typeface="AdvOT1ef757c0"/>
              </a:rPr>
              <a:t>的回归系数，</a:t>
            </a:r>
            <a:r>
              <a:rPr lang="el-GR" altLang="zh-CN" sz="1000" dirty="0">
                <a:solidFill>
                  <a:srgbClr val="000000"/>
                </a:solidFill>
                <a:effectLst/>
                <a:latin typeface="AdvOT1ef757c0"/>
              </a:rPr>
              <a:t>ε</a:t>
            </a:r>
            <a:r>
              <a:rPr lang="en" altLang="zh-CN" sz="1000" dirty="0" err="1">
                <a:solidFill>
                  <a:srgbClr val="000000"/>
                </a:solidFill>
                <a:effectLst/>
                <a:latin typeface="AdvOT1ef757c0"/>
              </a:rPr>
              <a:t>ij</a:t>
            </a:r>
            <a:r>
              <a:rPr lang="zh-CN" altLang="en-US" sz="1000" dirty="0">
                <a:solidFill>
                  <a:srgbClr val="000000"/>
                </a:solidFill>
                <a:effectLst/>
                <a:latin typeface="AdvOT1ef757c0"/>
              </a:rPr>
              <a:t>代表误差项，</a:t>
            </a:r>
            <a:r>
              <a:rPr lang="en" altLang="zh-CN" sz="1000" dirty="0">
                <a:solidFill>
                  <a:srgbClr val="000000"/>
                </a:solidFill>
                <a:effectLst/>
                <a:latin typeface="AdvOT1ef757c0"/>
              </a:rPr>
              <a:t>h()</a:t>
            </a:r>
            <a:r>
              <a:rPr lang="zh-CN" altLang="en-US" sz="1000" dirty="0">
                <a:solidFill>
                  <a:srgbClr val="000000"/>
                </a:solidFill>
                <a:effectLst/>
                <a:latin typeface="AdvOT1ef757c0"/>
              </a:rPr>
              <a:t>是广义线性模型（</a:t>
            </a:r>
            <a:r>
              <a:rPr lang="en" altLang="zh-CN" sz="1000" dirty="0">
                <a:solidFill>
                  <a:srgbClr val="000000"/>
                </a:solidFill>
                <a:effectLst/>
                <a:latin typeface="AdvOT1ef757c0"/>
              </a:rPr>
              <a:t>GLM</a:t>
            </a:r>
            <a:r>
              <a:rPr lang="zh-CN" altLang="en" sz="1000" dirty="0">
                <a:solidFill>
                  <a:srgbClr val="000000"/>
                </a:solidFill>
                <a:effectLst/>
                <a:latin typeface="AdvOT1ef757c0"/>
              </a:rPr>
              <a:t>）</a:t>
            </a:r>
            <a:r>
              <a:rPr lang="zh-CN" altLang="en-US" sz="1000" dirty="0">
                <a:solidFill>
                  <a:srgbClr val="000000"/>
                </a:solidFill>
                <a:effectLst/>
                <a:latin typeface="AdvOT1ef757c0"/>
              </a:rPr>
              <a:t>的链接函数（在本例中为自然对数）。</a:t>
            </a:r>
            <a:endParaRPr lang="en-US" altLang="zh-CN" sz="1000" dirty="0">
              <a:solidFill>
                <a:srgbClr val="000000"/>
              </a:solidFill>
              <a:effectLst/>
              <a:latin typeface="AdvOT1ef757c0"/>
            </a:endParaRPr>
          </a:p>
          <a:p>
            <a:r>
              <a:rPr lang="zh-CN" altLang="en-US" sz="1000" dirty="0">
                <a:solidFill>
                  <a:srgbClr val="000000"/>
                </a:solidFill>
                <a:latin typeface="AdvOT1ef757c0"/>
              </a:rPr>
              <a:t>差异表达（</a:t>
            </a:r>
            <a:r>
              <a:rPr lang="en" altLang="zh-CN" sz="1000" dirty="0">
                <a:solidFill>
                  <a:srgbClr val="000000"/>
                </a:solidFill>
                <a:latin typeface="AdvOT1ef757c0"/>
              </a:rPr>
              <a:t>DE</a:t>
            </a:r>
            <a:r>
              <a:rPr lang="zh-CN" altLang="en" sz="1000" dirty="0">
                <a:solidFill>
                  <a:srgbClr val="000000"/>
                </a:solidFill>
                <a:latin typeface="AdvOT1ef757c0"/>
              </a:rPr>
              <a:t>）</a:t>
            </a:r>
            <a:r>
              <a:rPr lang="zh-CN" altLang="en-US" sz="1000" dirty="0">
                <a:solidFill>
                  <a:srgbClr val="000000"/>
                </a:solidFill>
                <a:latin typeface="AdvOT1ef757c0"/>
              </a:rPr>
              <a:t>是在测试每个异构体</a:t>
            </a:r>
            <a:r>
              <a:rPr lang="en" altLang="zh-CN" sz="1000" dirty="0" err="1">
                <a:solidFill>
                  <a:srgbClr val="000000"/>
                </a:solidFill>
                <a:latin typeface="AdvOT1ef757c0"/>
              </a:rPr>
              <a:t>i</a:t>
            </a:r>
            <a:r>
              <a:rPr lang="zh-CN" altLang="en-US" sz="1000" dirty="0">
                <a:solidFill>
                  <a:srgbClr val="000000"/>
                </a:solidFill>
                <a:latin typeface="AdvOT1ef757c0"/>
              </a:rPr>
              <a:t>的模型显著性时，使用</a:t>
            </a:r>
            <a:r>
              <a:rPr lang="en" altLang="zh-CN" sz="1000" dirty="0">
                <a:solidFill>
                  <a:srgbClr val="000000"/>
                </a:solidFill>
                <a:latin typeface="AdvOT1ef757c0"/>
              </a:rPr>
              <a:t>FDR &lt; 0.05</a:t>
            </a:r>
            <a:r>
              <a:rPr lang="zh-CN" altLang="en-US" sz="1000" dirty="0">
                <a:solidFill>
                  <a:srgbClr val="000000"/>
                </a:solidFill>
                <a:latin typeface="AdvOT1ef757c0"/>
              </a:rPr>
              <a:t>的显著性阈值进行定义，即</a:t>
            </a:r>
            <a:r>
              <a:rPr lang="en" altLang="zh-CN" sz="1000" dirty="0">
                <a:solidFill>
                  <a:srgbClr val="000000"/>
                </a:solidFill>
                <a:latin typeface="AdvOT1ef757c0"/>
              </a:rPr>
              <a:t>H0: </a:t>
            </a:r>
            <a:r>
              <a:rPr lang="el-GR" altLang="zh-CN" sz="1000" dirty="0">
                <a:solidFill>
                  <a:srgbClr val="000000"/>
                </a:solidFill>
                <a:latin typeface="AdvOT1ef757c0"/>
              </a:rPr>
              <a:t>β2</a:t>
            </a:r>
            <a:r>
              <a:rPr lang="en" altLang="zh-CN" sz="1000" dirty="0" err="1">
                <a:solidFill>
                  <a:srgbClr val="000000"/>
                </a:solidFill>
                <a:latin typeface="AdvOT1ef757c0"/>
              </a:rPr>
              <a:t>i</a:t>
            </a:r>
            <a:r>
              <a:rPr lang="en" altLang="zh-CN" sz="1000" dirty="0">
                <a:solidFill>
                  <a:srgbClr val="000000"/>
                </a:solidFill>
                <a:latin typeface="AdvOT1ef757c0"/>
              </a:rPr>
              <a:t> = … = </a:t>
            </a:r>
            <a:r>
              <a:rPr lang="el-GR" altLang="zh-CN" sz="1000" dirty="0">
                <a:solidFill>
                  <a:srgbClr val="000000"/>
                </a:solidFill>
                <a:latin typeface="AdvOT1ef757c0"/>
              </a:rPr>
              <a:t>β</a:t>
            </a:r>
            <a:r>
              <a:rPr lang="en" altLang="zh-CN" sz="1000" dirty="0">
                <a:solidFill>
                  <a:srgbClr val="000000"/>
                </a:solidFill>
                <a:latin typeface="AdvOT1ef757c0"/>
              </a:rPr>
              <a:t>Ki</a:t>
            </a:r>
            <a:r>
              <a:rPr lang="zh-CN" altLang="en" sz="1000" dirty="0">
                <a:solidFill>
                  <a:srgbClr val="000000"/>
                </a:solidFill>
                <a:latin typeface="AdvOT1ef757c0"/>
              </a:rPr>
              <a:t>。</a:t>
            </a:r>
            <a:r>
              <a:rPr lang="zh-CN" altLang="en-US" sz="1000" dirty="0">
                <a:solidFill>
                  <a:srgbClr val="000000"/>
                </a:solidFill>
                <a:latin typeface="AdvOT1ef757c0"/>
              </a:rPr>
              <a:t>如果在</a:t>
            </a:r>
            <a:r>
              <a:rPr lang="en" altLang="zh-CN" sz="1000" dirty="0" err="1">
                <a:solidFill>
                  <a:srgbClr val="000000"/>
                </a:solidFill>
                <a:latin typeface="AdvOT1ef757c0"/>
              </a:rPr>
              <a:t>edgeR</a:t>
            </a:r>
            <a:r>
              <a:rPr lang="zh-CN" altLang="en-US" sz="1000" dirty="0">
                <a:solidFill>
                  <a:srgbClr val="000000"/>
                </a:solidFill>
                <a:latin typeface="AdvOT1ef757c0"/>
              </a:rPr>
              <a:t>或</a:t>
            </a:r>
            <a:r>
              <a:rPr lang="en" altLang="zh-CN" sz="1000" dirty="0">
                <a:solidFill>
                  <a:srgbClr val="000000"/>
                </a:solidFill>
                <a:latin typeface="AdvOT1ef757c0"/>
              </a:rPr>
              <a:t>DESeq2</a:t>
            </a:r>
            <a:r>
              <a:rPr lang="zh-CN" altLang="en-US" sz="1000" dirty="0">
                <a:solidFill>
                  <a:srgbClr val="000000"/>
                </a:solidFill>
                <a:latin typeface="AdvOT1ef757c0"/>
              </a:rPr>
              <a:t>中至少有一种方法检测到，被视为差异表达的异构体将保留供下游分析使用。</a:t>
            </a:r>
            <a:endParaRPr lang="en" altLang="zh-CN" sz="2400" dirty="0"/>
          </a:p>
        </p:txBody>
      </p:sp>
      <p:sp>
        <p:nvSpPr>
          <p:cNvPr id="3" name="文本框 2">
            <a:extLst>
              <a:ext uri="{FF2B5EF4-FFF2-40B4-BE49-F238E27FC236}">
                <a16:creationId xmlns:a16="http://schemas.microsoft.com/office/drawing/2014/main" id="{F3B51635-80DC-20BF-E1F6-E04FBF830AC8}"/>
              </a:ext>
            </a:extLst>
          </p:cNvPr>
          <p:cNvSpPr txBox="1"/>
          <p:nvPr/>
        </p:nvSpPr>
        <p:spPr>
          <a:xfrm>
            <a:off x="8271548" y="1135447"/>
            <a:ext cx="3685990" cy="5078313"/>
          </a:xfrm>
          <a:prstGeom prst="rect">
            <a:avLst/>
          </a:prstGeom>
          <a:noFill/>
        </p:spPr>
        <p:txBody>
          <a:bodyPr wrap="square">
            <a:spAutoFit/>
          </a:bodyPr>
          <a:lstStyle/>
          <a:p>
            <a:pPr marL="342900" indent="-342900">
              <a:buAutoNum type="arabicPeriod"/>
            </a:pPr>
            <a:r>
              <a:rPr lang="zh-CN" altLang="en-US" dirty="0"/>
              <a:t>综合从</a:t>
            </a:r>
            <a:r>
              <a:rPr lang="en" altLang="zh-CN" dirty="0"/>
              <a:t>ENCODE</a:t>
            </a:r>
            <a:r>
              <a:rPr lang="zh-CN" altLang="en-US" dirty="0"/>
              <a:t>获得的大量</a:t>
            </a:r>
            <a:r>
              <a:rPr lang="en" altLang="zh-CN" dirty="0"/>
              <a:t>PacBio</a:t>
            </a:r>
            <a:r>
              <a:rPr lang="zh-CN" altLang="en-US" dirty="0"/>
              <a:t>长读取</a:t>
            </a:r>
            <a:r>
              <a:rPr lang="en" altLang="zh-CN" dirty="0" err="1"/>
              <a:t>Tasic</a:t>
            </a:r>
            <a:r>
              <a:rPr lang="zh-CN" altLang="en-US" dirty="0"/>
              <a:t>等人公开数据集，筛选出</a:t>
            </a:r>
            <a:r>
              <a:rPr lang="en-US" altLang="zh-CN" dirty="0"/>
              <a:t>1591</a:t>
            </a:r>
            <a:r>
              <a:rPr lang="zh-CN" altLang="en-US" dirty="0"/>
              <a:t>个细胞和来自</a:t>
            </a:r>
            <a:r>
              <a:rPr lang="en-US" altLang="zh-CN" dirty="0"/>
              <a:t>8814</a:t>
            </a:r>
            <a:r>
              <a:rPr lang="zh-CN" altLang="en-US" dirty="0"/>
              <a:t>个基因的</a:t>
            </a:r>
            <a:r>
              <a:rPr lang="en-US" altLang="zh-CN" dirty="0"/>
              <a:t>16,240</a:t>
            </a:r>
            <a:r>
              <a:rPr lang="zh-CN" altLang="en-US" dirty="0"/>
              <a:t>个异构体，并且将细胞分配到</a:t>
            </a:r>
            <a:r>
              <a:rPr lang="en-US" altLang="zh-CN" dirty="0"/>
              <a:t>7</a:t>
            </a:r>
            <a:r>
              <a:rPr lang="zh-CN" altLang="en-US" dirty="0"/>
              <a:t>个细胞类型。</a:t>
            </a:r>
            <a:endParaRPr lang="en-US" altLang="zh-CN" dirty="0"/>
          </a:p>
          <a:p>
            <a:pPr marL="342900" indent="-342900">
              <a:buAutoNum type="arabicPeriod"/>
            </a:pPr>
            <a:endParaRPr lang="en-US" altLang="zh-CN" dirty="0"/>
          </a:p>
          <a:p>
            <a:pPr marL="342900" indent="-342900">
              <a:buAutoNum type="arabicPeriod"/>
            </a:pPr>
            <a:r>
              <a:rPr lang="zh-CN" altLang="en-US" dirty="0"/>
              <a:t>使用</a:t>
            </a:r>
            <a:r>
              <a:rPr lang="en" altLang="zh-CN" dirty="0" err="1"/>
              <a:t>ZinBWaVE</a:t>
            </a:r>
            <a:r>
              <a:rPr lang="zh-CN" altLang="en-US" dirty="0"/>
              <a:t>、</a:t>
            </a:r>
            <a:r>
              <a:rPr lang="en" altLang="zh-CN" dirty="0" err="1"/>
              <a:t>DESeq</a:t>
            </a:r>
            <a:r>
              <a:rPr lang="zh-CN" altLang="en-US" dirty="0"/>
              <a:t>、</a:t>
            </a:r>
            <a:r>
              <a:rPr lang="en" altLang="zh-CN" dirty="0" err="1"/>
              <a:t>edgeR</a:t>
            </a:r>
            <a:r>
              <a:rPr lang="zh-CN" altLang="en-US" dirty="0"/>
              <a:t>检测至少在一个细胞类型中显示</a:t>
            </a:r>
            <a:r>
              <a:rPr lang="en" altLang="zh-CN" dirty="0"/>
              <a:t>DE</a:t>
            </a:r>
            <a:r>
              <a:rPr lang="zh-CN" altLang="en-US" dirty="0"/>
              <a:t>的异构体。将</a:t>
            </a:r>
            <a:r>
              <a:rPr lang="en" altLang="zh-CN" dirty="0" err="1"/>
              <a:t>ZinBWaVE</a:t>
            </a:r>
            <a:r>
              <a:rPr lang="zh-CN" altLang="en-US" dirty="0"/>
              <a:t>零表达加权策略与</a:t>
            </a:r>
            <a:r>
              <a:rPr lang="en" altLang="zh-CN" dirty="0"/>
              <a:t>DE</a:t>
            </a:r>
            <a:r>
              <a:rPr lang="zh-CN" altLang="en-US" dirty="0"/>
              <a:t>方法</a:t>
            </a:r>
            <a:r>
              <a:rPr lang="en" altLang="zh-CN" dirty="0" err="1"/>
              <a:t>DESeq</a:t>
            </a:r>
            <a:r>
              <a:rPr lang="zh-CN" altLang="en-US" dirty="0"/>
              <a:t>和</a:t>
            </a:r>
            <a:r>
              <a:rPr lang="en" altLang="zh-CN" dirty="0" err="1"/>
              <a:t>edgeR</a:t>
            </a:r>
            <a:r>
              <a:rPr lang="zh-CN" altLang="en-US" dirty="0"/>
              <a:t>相结合</a:t>
            </a:r>
            <a:endParaRPr lang="en-US" altLang="zh-CN" dirty="0"/>
          </a:p>
          <a:p>
            <a:pPr marL="342900" indent="-342900">
              <a:buAutoNum type="arabicPeriod"/>
            </a:pPr>
            <a:endParaRPr lang="en-US" altLang="zh-CN" dirty="0"/>
          </a:p>
          <a:p>
            <a:pPr marL="342900" indent="-342900">
              <a:buAutoNum type="arabicPeriod"/>
            </a:pPr>
            <a:r>
              <a:rPr lang="zh-CN" altLang="en-US" dirty="0"/>
              <a:t>选择至少被一个方法标明为</a:t>
            </a:r>
            <a:r>
              <a:rPr lang="en-US" altLang="zh-CN" dirty="0"/>
              <a:t>DE</a:t>
            </a:r>
            <a:r>
              <a:rPr lang="zh-CN" altLang="en-US" dirty="0"/>
              <a:t>的</a:t>
            </a:r>
            <a:r>
              <a:rPr lang="en-US" altLang="zh-CN" dirty="0"/>
              <a:t>isoform</a:t>
            </a:r>
            <a:r>
              <a:rPr lang="zh-CN" altLang="en-US" dirty="0"/>
              <a:t>，最终保留了来自</a:t>
            </a:r>
            <a:r>
              <a:rPr lang="en-US" altLang="zh-CN" dirty="0"/>
              <a:t>2696</a:t>
            </a:r>
            <a:r>
              <a:rPr lang="zh-CN" altLang="en-US" dirty="0"/>
              <a:t>个基因的</a:t>
            </a:r>
            <a:r>
              <a:rPr lang="en-US" altLang="zh-CN" dirty="0"/>
              <a:t>6794</a:t>
            </a:r>
            <a:r>
              <a:rPr lang="zh-CN" altLang="en-US" dirty="0"/>
              <a:t>个异构体。</a:t>
            </a:r>
            <a:endParaRPr lang="en-US" altLang="zh-CN" dirty="0"/>
          </a:p>
          <a:p>
            <a:pPr marL="342900" indent="-342900">
              <a:buAutoNum type="arabicPeriod"/>
            </a:pPr>
            <a:endParaRPr lang="en-US" altLang="zh-CN" dirty="0"/>
          </a:p>
          <a:p>
            <a:pPr marL="342900" indent="-342900">
              <a:buAutoNum type="arabicPeriod"/>
            </a:pPr>
            <a:endParaRPr lang="zh-CN" altLang="en-US" dirty="0"/>
          </a:p>
        </p:txBody>
      </p:sp>
      <p:sp>
        <p:nvSpPr>
          <p:cNvPr id="4" name="灯片编号占位符 3">
            <a:extLst>
              <a:ext uri="{FF2B5EF4-FFF2-40B4-BE49-F238E27FC236}">
                <a16:creationId xmlns:a16="http://schemas.microsoft.com/office/drawing/2014/main" id="{B9A52052-03BF-5DCF-8B93-BC35F79F406D}"/>
              </a:ext>
            </a:extLst>
          </p:cNvPr>
          <p:cNvSpPr>
            <a:spLocks noGrp="1"/>
          </p:cNvSpPr>
          <p:nvPr>
            <p:ph type="sldNum" sz="quarter" idx="12"/>
          </p:nvPr>
        </p:nvSpPr>
        <p:spPr/>
        <p:txBody>
          <a:bodyPr/>
          <a:lstStyle/>
          <a:p>
            <a:fld id="{C1BC6EB1-3B9C-423A-A463-BABF6B6D69D7}" type="slidenum">
              <a:rPr lang="zh-CN" altLang="en-US" smtClean="0"/>
              <a:t>5</a:t>
            </a:fld>
            <a:endParaRPr lang="zh-CN" altLang="en-US"/>
          </a:p>
        </p:txBody>
      </p:sp>
    </p:spTree>
    <p:extLst>
      <p:ext uri="{BB962C8B-B14F-4D97-AF65-F5344CB8AC3E}">
        <p14:creationId xmlns:p14="http://schemas.microsoft.com/office/powerpoint/2010/main" val="22166142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3000">
        <p15:prstTrans prst="pageCurlDouble"/>
      </p:transition>
    </mc:Choice>
    <mc:Fallback xmlns="">
      <p:transition spd="slow" advTm="300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sp>
        <p:nvSpPr>
          <p:cNvPr id="52" name="标题占位符 1"/>
          <p:cNvSpPr txBox="1"/>
          <p:nvPr/>
        </p:nvSpPr>
        <p:spPr>
          <a:xfrm>
            <a:off x="965200" y="-100014"/>
            <a:ext cx="5435600" cy="817564"/>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zh-CN" altLang="en-US" sz="2600" b="1" i="0" u="none" strike="noStrike" kern="1200" cap="none" spc="0" normalizeH="0" baseline="0" noProof="0" dirty="0">
                <a:ln>
                  <a:noFill/>
                </a:ln>
                <a:solidFill>
                  <a:sysClr val="windowText" lastClr="000000"/>
                </a:solidFill>
                <a:effectLst/>
                <a:uLnTx/>
                <a:uFillTx/>
                <a:latin typeface="Arial" panose="020B0604020202090204"/>
                <a:ea typeface="微软雅黑" panose="020B0503020204020204" pitchFamily="34" charset="-122"/>
                <a:cs typeface="+mj-cs"/>
              </a:rPr>
              <a:t>算法概述</a:t>
            </a:r>
          </a:p>
        </p:txBody>
      </p:sp>
      <p:grpSp>
        <p:nvGrpSpPr>
          <p:cNvPr id="54" name="组合 53"/>
          <p:cNvGrpSpPr/>
          <p:nvPr/>
        </p:nvGrpSpPr>
        <p:grpSpPr>
          <a:xfrm>
            <a:off x="203760" y="159728"/>
            <a:ext cx="725344" cy="619478"/>
            <a:chOff x="178632" y="159728"/>
            <a:chExt cx="725344"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6" name="文本框 55"/>
            <p:cNvSpPr txBox="1"/>
            <p:nvPr/>
          </p:nvSpPr>
          <p:spPr>
            <a:xfrm>
              <a:off x="230876" y="233483"/>
              <a:ext cx="67310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02</a:t>
              </a:r>
              <a:endParaRPr kumimoji="0" lang="zh-CN" altLang="en-US"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自强不息 厚德载物</a:t>
            </a:r>
          </a:p>
        </p:txBody>
      </p:sp>
      <p:pic>
        <p:nvPicPr>
          <p:cNvPr id="61" name="图片 6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90204"/>
              <a:ea typeface="微软雅黑" panose="020B0503020204020204" pitchFamily="34" charset="-122"/>
              <a:cs typeface="+mn-cs"/>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lvl="0">
              <a:defRPr/>
            </a:pPr>
            <a:r>
              <a:rPr lang="zh-CN" altLang="en-US" sz="1000" spc="600" dirty="0">
                <a:solidFill>
                  <a:prstClr val="white"/>
                </a:solidFill>
                <a:latin typeface="微软雅黑" panose="020B0503020204020204" pitchFamily="34" charset="-122"/>
                <a:ea typeface="微软雅黑" panose="020B0503020204020204" pitchFamily="34" charset="-122"/>
              </a:rPr>
              <a:t>知行合一、经世致用</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4" name="文本框 63"/>
          <p:cNvSpPr txBox="1"/>
          <p:nvPr/>
        </p:nvSpPr>
        <p:spPr>
          <a:xfrm>
            <a:off x="9137792" y="6583649"/>
            <a:ext cx="2484975" cy="246221"/>
          </a:xfrm>
          <a:prstGeom prst="rect">
            <a:avLst/>
          </a:prstGeom>
          <a:noFill/>
        </p:spPr>
        <p:txBody>
          <a:bodyPr wrap="none" rtlCol="0">
            <a:spAutoFit/>
          </a:bodyPr>
          <a:lstStyle/>
          <a:p>
            <a:pPr lvl="0" algn="r">
              <a:defRPr/>
            </a:pPr>
            <a:r>
              <a:rPr lang="en-US" altLang="zh-CN" sz="1000" spc="300" dirty="0">
                <a:solidFill>
                  <a:prstClr val="white"/>
                </a:solidFill>
                <a:latin typeface="Arial" panose="020B0604020202090204" pitchFamily="34" charset="0"/>
                <a:ea typeface="微软雅黑" panose="020B0503020204020204" pitchFamily="34" charset="-122"/>
                <a:cs typeface="Arial" panose="020B0604020202090204" pitchFamily="34" charset="0"/>
              </a:rPr>
              <a:t>Central South University</a:t>
            </a:r>
            <a:endParaRPr kumimoji="0" lang="zh-CN" altLang="en-US" sz="1000" b="0" i="0" u="none" strike="noStrike" kern="1200" cap="none" spc="300" normalizeH="0" baseline="0" noProof="0" dirty="0">
              <a:ln>
                <a:noFill/>
              </a:ln>
              <a:solidFill>
                <a:prstClr val="white"/>
              </a:solidFill>
              <a:effectLst/>
              <a:uLnTx/>
              <a:uFillTx/>
              <a:latin typeface="Arial" panose="020B0604020202090204" pitchFamily="34" charset="0"/>
              <a:ea typeface="微软雅黑" panose="020B0503020204020204" pitchFamily="34" charset="-122"/>
              <a:cs typeface="Arial" panose="020B0604020202090204" pitchFamily="34" charset="0"/>
            </a:endParaRPr>
          </a:p>
        </p:txBody>
      </p:sp>
      <p:pic>
        <p:nvPicPr>
          <p:cNvPr id="5" name="图片 4">
            <a:extLst>
              <a:ext uri="{FF2B5EF4-FFF2-40B4-BE49-F238E27FC236}">
                <a16:creationId xmlns:a16="http://schemas.microsoft.com/office/drawing/2014/main" id="{FCC0EDD9-1A77-EF73-2086-C6B01354BD9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1866" y="965900"/>
            <a:ext cx="10036843" cy="2382766"/>
          </a:xfrm>
          <a:prstGeom prst="rect">
            <a:avLst/>
          </a:prstGeom>
        </p:spPr>
      </p:pic>
      <p:sp>
        <p:nvSpPr>
          <p:cNvPr id="9" name="矩形 8">
            <a:extLst>
              <a:ext uri="{FF2B5EF4-FFF2-40B4-BE49-F238E27FC236}">
                <a16:creationId xmlns:a16="http://schemas.microsoft.com/office/drawing/2014/main" id="{7487522D-807B-4F0E-2D75-2F46A67F4EA7}"/>
              </a:ext>
            </a:extLst>
          </p:cNvPr>
          <p:cNvSpPr/>
          <p:nvPr/>
        </p:nvSpPr>
        <p:spPr>
          <a:xfrm>
            <a:off x="379972" y="1370885"/>
            <a:ext cx="6020827" cy="1903570"/>
          </a:xfrm>
          <a:prstGeom prst="rect">
            <a:avLst/>
          </a:prstGeom>
          <a:noFill/>
          <a:ln w="508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dirty="0"/>
          </a:p>
        </p:txBody>
      </p:sp>
      <p:cxnSp>
        <p:nvCxnSpPr>
          <p:cNvPr id="11" name="直线箭头连接符 10">
            <a:extLst>
              <a:ext uri="{FF2B5EF4-FFF2-40B4-BE49-F238E27FC236}">
                <a16:creationId xmlns:a16="http://schemas.microsoft.com/office/drawing/2014/main" id="{50621C98-B7E4-CE25-B66A-63617B8B6696}"/>
              </a:ext>
            </a:extLst>
          </p:cNvPr>
          <p:cNvCxnSpPr>
            <a:cxnSpLocks/>
            <a:stCxn id="9" idx="2"/>
          </p:cNvCxnSpPr>
          <p:nvPr/>
        </p:nvCxnSpPr>
        <p:spPr>
          <a:xfrm flipH="1">
            <a:off x="3390385" y="3274455"/>
            <a:ext cx="1" cy="36933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0" name="文本框 19">
            <a:extLst>
              <a:ext uri="{FF2B5EF4-FFF2-40B4-BE49-F238E27FC236}">
                <a16:creationId xmlns:a16="http://schemas.microsoft.com/office/drawing/2014/main" id="{478B392C-DA6D-49A1-1F71-965FA0A18275}"/>
              </a:ext>
            </a:extLst>
          </p:cNvPr>
          <p:cNvSpPr txBox="1"/>
          <p:nvPr/>
        </p:nvSpPr>
        <p:spPr>
          <a:xfrm>
            <a:off x="6591794" y="3953617"/>
            <a:ext cx="5365744" cy="1638910"/>
          </a:xfrm>
          <a:prstGeom prst="rect">
            <a:avLst/>
          </a:prstGeom>
          <a:noFill/>
        </p:spPr>
        <p:txBody>
          <a:bodyPr wrap="square" rtlCol="0">
            <a:spAutoFit/>
          </a:bodyPr>
          <a:lstStyle/>
          <a:p>
            <a:endParaRPr lang="en-US" altLang="zh-CN" dirty="0">
              <a:solidFill>
                <a:srgbClr val="374151"/>
              </a:solidFill>
              <a:latin typeface="Times New Roman" panose="02020603050405020304" pitchFamily="18" charset="0"/>
              <a:cs typeface="Times New Roman" panose="02020603050405020304" pitchFamily="18" charset="0"/>
            </a:endParaRPr>
          </a:p>
          <a:p>
            <a:r>
              <a:rPr lang="en-US" altLang="zh-CN" b="0" i="0" dirty="0">
                <a:effectLst/>
                <a:latin typeface="Times New Roman" panose="02020603050405020304" pitchFamily="18" charset="0"/>
                <a:cs typeface="Times New Roman" panose="02020603050405020304" pitchFamily="18" charset="0"/>
              </a:rPr>
              <a:t>3.</a:t>
            </a:r>
            <a:r>
              <a:rPr lang="zh-CN" altLang="en-US" b="0" i="0" dirty="0">
                <a:effectLst/>
                <a:latin typeface="Times New Roman" panose="02020603050405020304" pitchFamily="18" charset="0"/>
                <a:cs typeface="Times New Roman" panose="02020603050405020304" pitchFamily="18" charset="0"/>
              </a:rPr>
              <a:t> 根据百分位相关性矩阵</a:t>
            </a:r>
            <a:r>
              <a:rPr lang="zh-CN" altLang="en-US" dirty="0">
                <a:latin typeface="Times New Roman" panose="02020603050405020304" pitchFamily="18" charset="0"/>
                <a:cs typeface="Times New Roman" panose="02020603050405020304" pitchFamily="18" charset="0"/>
              </a:rPr>
              <a:t>计算</a:t>
            </a:r>
            <a:r>
              <a:rPr lang="en-US" altLang="zh-CN" dirty="0">
                <a:latin typeface="Times New Roman" panose="02020603050405020304" pitchFamily="18" charset="0"/>
                <a:cs typeface="Times New Roman" panose="02020603050405020304" pitchFamily="18" charset="0"/>
              </a:rPr>
              <a:t>isoform</a:t>
            </a:r>
            <a:r>
              <a:rPr lang="zh-CN" altLang="en-US" dirty="0">
                <a:latin typeface="Times New Roman" panose="02020603050405020304" pitchFamily="18" charset="0"/>
                <a:cs typeface="Times New Roman" panose="02020603050405020304" pitchFamily="18" charset="0"/>
              </a:rPr>
              <a:t>之间的距离，根据距离进行聚类得到 </a:t>
            </a:r>
            <a:r>
              <a:rPr lang="en-US" altLang="zh-CN" dirty="0">
                <a:latin typeface="Times New Roman" panose="02020603050405020304" pitchFamily="18" charset="0"/>
                <a:cs typeface="Times New Roman" panose="02020603050405020304" pitchFamily="18" charset="0"/>
              </a:rPr>
              <a:t>expr-cell</a:t>
            </a:r>
            <a:r>
              <a:rPr lang="zh-CN" altLang="en-US" dirty="0">
                <a:latin typeface="Times New Roman" panose="02020603050405020304" pitchFamily="18" charset="0"/>
                <a:cs typeface="Times New Roman" panose="02020603050405020304" pitchFamily="18" charset="0"/>
              </a:rPr>
              <a:t>关系图的簇</a:t>
            </a:r>
            <a:endParaRPr lang="en-US" altLang="zh-CN" dirty="0">
              <a:latin typeface="Times New Roman" panose="02020603050405020304" pitchFamily="18" charset="0"/>
              <a:cs typeface="Times New Roman" panose="02020603050405020304" pitchFamily="18" charset="0"/>
            </a:endParaRPr>
          </a:p>
          <a:p>
            <a:endParaRPr kumimoji="1" lang="en-US" altLang="zh-CN" dirty="0">
              <a:latin typeface="Times New Roman" panose="02020603050405020304" pitchFamily="18" charset="0"/>
              <a:cs typeface="Times New Roman" panose="02020603050405020304" pitchFamily="18" charset="0"/>
            </a:endParaRPr>
          </a:p>
          <a:p>
            <a:r>
              <a:rPr kumimoji="1" lang="en-US" altLang="zh-CN" dirty="0">
                <a:latin typeface="Times New Roman" panose="02020603050405020304" pitchFamily="18" charset="0"/>
                <a:cs typeface="Times New Roman" panose="02020603050405020304" pitchFamily="18" charset="0"/>
              </a:rPr>
              <a:t>4.</a:t>
            </a:r>
            <a:r>
              <a:rPr kumimoji="1" lang="zh-CN" altLang="en-US" dirty="0">
                <a:latin typeface="Times New Roman" panose="02020603050405020304" pitchFamily="18" charset="0"/>
                <a:cs typeface="Times New Roman" panose="02020603050405020304" pitchFamily="18" charset="0"/>
              </a:rPr>
              <a:t>将相似的 </a:t>
            </a:r>
            <a:r>
              <a:rPr lang="zh-CN" altLang="en-US" dirty="0">
                <a:latin typeface="Times New Roman" panose="02020603050405020304" pitchFamily="18" charset="0"/>
                <a:cs typeface="Times New Roman" panose="02020603050405020304" pitchFamily="18" charset="0"/>
              </a:rPr>
              <a:t>表达</a:t>
            </a:r>
            <a:r>
              <a:rPr lang="en-US" altLang="zh-CN" dirty="0">
                <a:latin typeface="Times New Roman" panose="02020603050405020304" pitchFamily="18" charset="0"/>
                <a:cs typeface="Times New Roman" panose="02020603050405020304" pitchFamily="18" charset="0"/>
              </a:rPr>
              <a:t>-cell</a:t>
            </a:r>
            <a:r>
              <a:rPr lang="zh-CN" altLang="en-US" dirty="0">
                <a:latin typeface="Times New Roman" panose="02020603050405020304" pitchFamily="18" charset="0"/>
                <a:cs typeface="Times New Roman" panose="02020603050405020304" pitchFamily="18" charset="0"/>
              </a:rPr>
              <a:t>类型关系图 归为同一簇</a:t>
            </a:r>
            <a:r>
              <a:rPr lang="en-US" altLang="zh-CN" dirty="0">
                <a:latin typeface="Times New Roman" panose="02020603050405020304" pitchFamily="18" charset="0"/>
                <a:cs typeface="Times New Roman" panose="02020603050405020304" pitchFamily="18" charset="0"/>
              </a:rPr>
              <a:t>cluster</a:t>
            </a:r>
          </a:p>
          <a:p>
            <a:endParaRPr lang="en-US" altLang="zh-CN" sz="1050" dirty="0">
              <a:solidFill>
                <a:srgbClr val="374151"/>
              </a:solidFill>
              <a:latin typeface="Söhne"/>
            </a:endParaRPr>
          </a:p>
        </p:txBody>
      </p:sp>
      <p:sp>
        <p:nvSpPr>
          <p:cNvPr id="8" name="文本框 7">
            <a:extLst>
              <a:ext uri="{FF2B5EF4-FFF2-40B4-BE49-F238E27FC236}">
                <a16:creationId xmlns:a16="http://schemas.microsoft.com/office/drawing/2014/main" id="{0264FD12-A0A4-7BC6-E8E7-0BB08A8DC763}"/>
              </a:ext>
            </a:extLst>
          </p:cNvPr>
          <p:cNvSpPr txBox="1"/>
          <p:nvPr/>
        </p:nvSpPr>
        <p:spPr>
          <a:xfrm>
            <a:off x="508211" y="4237788"/>
            <a:ext cx="5694318" cy="1477328"/>
          </a:xfrm>
          <a:prstGeom prst="rect">
            <a:avLst/>
          </a:prstGeom>
          <a:noFill/>
        </p:spPr>
        <p:txBody>
          <a:bodyPr wrap="square">
            <a:spAutoFit/>
          </a:bodyPr>
          <a:lstStyle/>
          <a:p>
            <a:r>
              <a:rPr kumimoji="1" lang="en-US" altLang="zh-CN" dirty="0">
                <a:latin typeface="Times New Roman" panose="02020603050405020304" pitchFamily="18" charset="0"/>
                <a:cs typeface="Times New Roman" panose="02020603050405020304" pitchFamily="18" charset="0"/>
              </a:rPr>
              <a:t>1.</a:t>
            </a:r>
            <a:r>
              <a:rPr kumimoji="1" lang="zh-CN" altLang="en-US" dirty="0">
                <a:latin typeface="Times New Roman" panose="02020603050405020304" pitchFamily="18" charset="0"/>
                <a:cs typeface="Times New Roman" panose="02020603050405020304" pitchFamily="18" charset="0"/>
              </a:rPr>
              <a:t> 对于每个</a:t>
            </a:r>
            <a:r>
              <a:rPr kumimoji="1" lang="en-US" altLang="zh-CN" dirty="0">
                <a:latin typeface="Times New Roman" panose="02020603050405020304" pitchFamily="18" charset="0"/>
                <a:cs typeface="Times New Roman" panose="02020603050405020304" pitchFamily="18" charset="0"/>
              </a:rPr>
              <a:t>isoform</a:t>
            </a:r>
            <a:r>
              <a:rPr kumimoji="1" lang="zh-CN" altLang="en-US" dirty="0">
                <a:latin typeface="Times New Roman" panose="02020603050405020304" pitchFamily="18" charset="0"/>
                <a:cs typeface="Times New Roman" panose="02020603050405020304" pitchFamily="18" charset="0"/>
              </a:rPr>
              <a:t>：在每个细胞类型，得到</a:t>
            </a:r>
            <a:r>
              <a:rPr kumimoji="1" lang="en-US" altLang="zh-CN" dirty="0">
                <a:latin typeface="Times New Roman" panose="02020603050405020304" pitchFamily="18" charset="0"/>
                <a:cs typeface="Times New Roman" panose="02020603050405020304" pitchFamily="18" charset="0"/>
              </a:rPr>
              <a:t>0-10</a:t>
            </a:r>
            <a:r>
              <a:rPr kumimoji="1" lang="zh-CN" altLang="en-US" dirty="0">
                <a:latin typeface="Times New Roman" panose="02020603050405020304" pitchFamily="18" charset="0"/>
                <a:cs typeface="Times New Roman" panose="02020603050405020304" pitchFamily="18" charset="0"/>
              </a:rPr>
              <a:t>百分位对应的表达值密度分布，这</a:t>
            </a:r>
            <a:r>
              <a:rPr kumimoji="1" lang="en-US" altLang="zh-CN" dirty="0">
                <a:latin typeface="Times New Roman" panose="02020603050405020304" pitchFamily="18" charset="0"/>
                <a:cs typeface="Times New Roman" panose="02020603050405020304" pitchFamily="18" charset="0"/>
              </a:rPr>
              <a:t>10</a:t>
            </a:r>
            <a:r>
              <a:rPr kumimoji="1" lang="zh-CN" altLang="en-US" dirty="0">
                <a:latin typeface="Times New Roman" panose="02020603050405020304" pitchFamily="18" charset="0"/>
                <a:cs typeface="Times New Roman" panose="02020603050405020304" pitchFamily="18" charset="0"/>
              </a:rPr>
              <a:t>个值作为新的表达向量</a:t>
            </a:r>
            <a:endParaRPr kumimoji="1" lang="en-US" altLang="zh-CN" dirty="0">
              <a:latin typeface="Times New Roman" panose="02020603050405020304" pitchFamily="18" charset="0"/>
              <a:cs typeface="Times New Roman" panose="02020603050405020304" pitchFamily="18" charset="0"/>
            </a:endParaRPr>
          </a:p>
          <a:p>
            <a:endParaRPr kumimoji="1" lang="en-US" altLang="zh-CN" dirty="0">
              <a:latin typeface="Times New Roman" panose="02020603050405020304" pitchFamily="18" charset="0"/>
              <a:cs typeface="Times New Roman" panose="02020603050405020304" pitchFamily="18" charset="0"/>
            </a:endParaRPr>
          </a:p>
          <a:p>
            <a:r>
              <a:rPr lang="en-US" altLang="zh-CN" b="0" i="0" dirty="0">
                <a:solidFill>
                  <a:srgbClr val="374151"/>
                </a:solidFill>
                <a:effectLst/>
                <a:latin typeface="Times New Roman" panose="02020603050405020304" pitchFamily="18" charset="0"/>
                <a:cs typeface="Times New Roman" panose="02020603050405020304" pitchFamily="18" charset="0"/>
              </a:rPr>
              <a:t>2.</a:t>
            </a:r>
            <a:r>
              <a:rPr lang="zh-CN" altLang="en-US" b="0" i="0" dirty="0">
                <a:solidFill>
                  <a:srgbClr val="374151"/>
                </a:solidFill>
                <a:effectLst/>
                <a:latin typeface="Times New Roman" panose="02020603050405020304" pitchFamily="18" charset="0"/>
                <a:cs typeface="Times New Roman" panose="02020603050405020304" pitchFamily="18" charset="0"/>
              </a:rPr>
              <a:t> 根据该</a:t>
            </a:r>
            <a:r>
              <a:rPr kumimoji="1" lang="zh-CN" altLang="en-US" dirty="0">
                <a:latin typeface="Times New Roman" panose="02020603050405020304" pitchFamily="18" charset="0"/>
                <a:cs typeface="Times New Roman" panose="02020603050405020304" pitchFamily="18" charset="0"/>
              </a:rPr>
              <a:t>表达向量，</a:t>
            </a:r>
            <a:r>
              <a:rPr lang="zh-CN" altLang="en-US" b="0" i="0" dirty="0">
                <a:solidFill>
                  <a:srgbClr val="374151"/>
                </a:solidFill>
                <a:effectLst/>
                <a:latin typeface="Times New Roman" panose="02020603050405020304" pitchFamily="18" charset="0"/>
                <a:cs typeface="Times New Roman" panose="02020603050405020304" pitchFamily="18" charset="0"/>
              </a:rPr>
              <a:t>计算了每对异构体之间的成对</a:t>
            </a:r>
            <a:r>
              <a:rPr lang="en" altLang="zh-CN" b="0" i="0" dirty="0">
                <a:solidFill>
                  <a:srgbClr val="374151"/>
                </a:solidFill>
                <a:effectLst/>
                <a:latin typeface="Times New Roman" panose="02020603050405020304" pitchFamily="18" charset="0"/>
                <a:cs typeface="Times New Roman" panose="02020603050405020304" pitchFamily="18" charset="0"/>
              </a:rPr>
              <a:t>Pearson</a:t>
            </a:r>
            <a:r>
              <a:rPr lang="zh-CN" altLang="en-US" b="0" i="0" dirty="0">
                <a:solidFill>
                  <a:srgbClr val="374151"/>
                </a:solidFill>
                <a:effectLst/>
                <a:latin typeface="Times New Roman" panose="02020603050405020304" pitchFamily="18" charset="0"/>
                <a:cs typeface="Times New Roman" panose="02020603050405020304" pitchFamily="18" charset="0"/>
              </a:rPr>
              <a:t>相关性，得到了一个百分位相关性矩阵 </a:t>
            </a:r>
            <a:endParaRPr lang="en-US" altLang="zh-CN" b="0" i="0" dirty="0">
              <a:solidFill>
                <a:srgbClr val="374151"/>
              </a:solidFill>
              <a:effectLst/>
              <a:latin typeface="Times New Roman" panose="02020603050405020304" pitchFamily="18" charset="0"/>
              <a:cs typeface="Times New Roman" panose="02020603050405020304" pitchFamily="18" charset="0"/>
            </a:endParaRPr>
          </a:p>
        </p:txBody>
      </p:sp>
      <p:sp>
        <p:nvSpPr>
          <p:cNvPr id="21" name="矩形 20">
            <a:extLst>
              <a:ext uri="{FF2B5EF4-FFF2-40B4-BE49-F238E27FC236}">
                <a16:creationId xmlns:a16="http://schemas.microsoft.com/office/drawing/2014/main" id="{962E6A27-E2F7-1A10-8D64-730D0F86503C}"/>
              </a:ext>
            </a:extLst>
          </p:cNvPr>
          <p:cNvSpPr/>
          <p:nvPr/>
        </p:nvSpPr>
        <p:spPr>
          <a:xfrm>
            <a:off x="6488907" y="1370885"/>
            <a:ext cx="3679222" cy="1903570"/>
          </a:xfrm>
          <a:prstGeom prst="rect">
            <a:avLst/>
          </a:prstGeom>
          <a:noFill/>
          <a:ln w="508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dirty="0"/>
          </a:p>
        </p:txBody>
      </p:sp>
      <p:cxnSp>
        <p:nvCxnSpPr>
          <p:cNvPr id="22" name="直线箭头连接符 21">
            <a:extLst>
              <a:ext uri="{FF2B5EF4-FFF2-40B4-BE49-F238E27FC236}">
                <a16:creationId xmlns:a16="http://schemas.microsoft.com/office/drawing/2014/main" id="{7D0DD66A-7D91-274D-3D0C-7ED13A12AC75}"/>
              </a:ext>
            </a:extLst>
          </p:cNvPr>
          <p:cNvCxnSpPr>
            <a:cxnSpLocks/>
          </p:cNvCxnSpPr>
          <p:nvPr/>
        </p:nvCxnSpPr>
        <p:spPr>
          <a:xfrm>
            <a:off x="8520456" y="3258733"/>
            <a:ext cx="0" cy="36229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3" name="文本框 22">
            <a:extLst>
              <a:ext uri="{FF2B5EF4-FFF2-40B4-BE49-F238E27FC236}">
                <a16:creationId xmlns:a16="http://schemas.microsoft.com/office/drawing/2014/main" id="{0F0EC30D-8CC5-ED38-FF56-D603C090B997}"/>
              </a:ext>
            </a:extLst>
          </p:cNvPr>
          <p:cNvSpPr txBox="1"/>
          <p:nvPr/>
        </p:nvSpPr>
        <p:spPr>
          <a:xfrm>
            <a:off x="594089" y="3774436"/>
            <a:ext cx="4617990" cy="369332"/>
          </a:xfrm>
          <a:prstGeom prst="rect">
            <a:avLst/>
          </a:prstGeom>
          <a:solidFill>
            <a:schemeClr val="accent1">
              <a:lumMod val="20000"/>
              <a:lumOff val="80000"/>
            </a:schemeClr>
          </a:solidFill>
        </p:spPr>
        <p:txBody>
          <a:bodyPr wrap="square" rtlCol="0">
            <a:spAutoFit/>
          </a:bodyPr>
          <a:lstStyle/>
          <a:p>
            <a:r>
              <a:rPr kumimoji="1" lang="zh-CN" altLang="en-US" dirty="0"/>
              <a:t>一、根据百分位度量得到百分位相关性矩阵</a:t>
            </a:r>
          </a:p>
        </p:txBody>
      </p:sp>
      <p:sp>
        <p:nvSpPr>
          <p:cNvPr id="25" name="文本框 24">
            <a:extLst>
              <a:ext uri="{FF2B5EF4-FFF2-40B4-BE49-F238E27FC236}">
                <a16:creationId xmlns:a16="http://schemas.microsoft.com/office/drawing/2014/main" id="{70C2782C-05B5-ED9C-5EDC-DAAA4D5F8C49}"/>
              </a:ext>
            </a:extLst>
          </p:cNvPr>
          <p:cNvSpPr txBox="1"/>
          <p:nvPr/>
        </p:nvSpPr>
        <p:spPr>
          <a:xfrm>
            <a:off x="6698323" y="3747140"/>
            <a:ext cx="4617990" cy="369332"/>
          </a:xfrm>
          <a:prstGeom prst="rect">
            <a:avLst/>
          </a:prstGeom>
          <a:solidFill>
            <a:schemeClr val="accent1">
              <a:lumMod val="20000"/>
              <a:lumOff val="80000"/>
            </a:schemeClr>
          </a:solidFill>
        </p:spPr>
        <p:txBody>
          <a:bodyPr wrap="square" rtlCol="0">
            <a:spAutoFit/>
          </a:bodyPr>
          <a:lstStyle/>
          <a:p>
            <a:r>
              <a:rPr kumimoji="1" lang="zh-CN" altLang="en-US" dirty="0"/>
              <a:t>二、根据百分位相关性矩阵进行聚类</a:t>
            </a:r>
          </a:p>
        </p:txBody>
      </p:sp>
      <p:sp>
        <p:nvSpPr>
          <p:cNvPr id="27" name="灯片编号占位符 26">
            <a:extLst>
              <a:ext uri="{FF2B5EF4-FFF2-40B4-BE49-F238E27FC236}">
                <a16:creationId xmlns:a16="http://schemas.microsoft.com/office/drawing/2014/main" id="{2BCEC521-60D6-9F4C-4871-DB9FDD523525}"/>
              </a:ext>
            </a:extLst>
          </p:cNvPr>
          <p:cNvSpPr>
            <a:spLocks noGrp="1"/>
          </p:cNvSpPr>
          <p:nvPr>
            <p:ph type="sldNum" sz="quarter" idx="12"/>
          </p:nvPr>
        </p:nvSpPr>
        <p:spPr/>
        <p:txBody>
          <a:bodyPr/>
          <a:lstStyle/>
          <a:p>
            <a:fld id="{C1BC6EB1-3B9C-423A-A463-BABF6B6D69D7}" type="slidenum">
              <a:rPr lang="zh-CN" altLang="en-US" smtClean="0"/>
              <a:t>6</a:t>
            </a:fld>
            <a:endParaRPr lang="zh-CN" altLang="en-US"/>
          </a:p>
        </p:txBody>
      </p:sp>
    </p:spTree>
    <p:extLst>
      <p:ext uri="{BB962C8B-B14F-4D97-AF65-F5344CB8AC3E}">
        <p14:creationId xmlns:p14="http://schemas.microsoft.com/office/powerpoint/2010/main" val="3078145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3000">
        <p15:prstTrans prst="pageCurlDouble"/>
      </p:transition>
    </mc:Choice>
    <mc:Fallback xmlns="">
      <p:transition spd="slow" advTm="300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sp>
        <p:nvSpPr>
          <p:cNvPr id="52" name="标题占位符 1"/>
          <p:cNvSpPr txBox="1"/>
          <p:nvPr/>
        </p:nvSpPr>
        <p:spPr>
          <a:xfrm>
            <a:off x="965200" y="-100014"/>
            <a:ext cx="5435600" cy="817564"/>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zh-CN" altLang="en-US" sz="2600" b="1" i="0" u="none" strike="noStrike" kern="1200" cap="none" spc="0" normalizeH="0" baseline="0" noProof="0" dirty="0">
                <a:ln>
                  <a:noFill/>
                </a:ln>
                <a:solidFill>
                  <a:sysClr val="windowText" lastClr="000000"/>
                </a:solidFill>
                <a:effectLst/>
                <a:uLnTx/>
                <a:uFillTx/>
                <a:latin typeface="Arial" panose="020B0604020202090204"/>
                <a:ea typeface="微软雅黑" panose="020B0503020204020204" pitchFamily="34" charset="-122"/>
                <a:cs typeface="+mj-cs"/>
              </a:rPr>
              <a:t>算法概述</a:t>
            </a:r>
          </a:p>
        </p:txBody>
      </p:sp>
      <p:grpSp>
        <p:nvGrpSpPr>
          <p:cNvPr id="54" name="组合 53"/>
          <p:cNvGrpSpPr/>
          <p:nvPr/>
        </p:nvGrpSpPr>
        <p:grpSpPr>
          <a:xfrm>
            <a:off x="203760" y="159728"/>
            <a:ext cx="725344" cy="619478"/>
            <a:chOff x="178632" y="159728"/>
            <a:chExt cx="725344"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6" name="文本框 55"/>
            <p:cNvSpPr txBox="1"/>
            <p:nvPr/>
          </p:nvSpPr>
          <p:spPr>
            <a:xfrm>
              <a:off x="230876" y="233483"/>
              <a:ext cx="67310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02</a:t>
              </a:r>
              <a:endParaRPr kumimoji="0" lang="zh-CN" altLang="en-US"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自强不息 厚德载物</a:t>
            </a:r>
          </a:p>
        </p:txBody>
      </p:sp>
      <p:pic>
        <p:nvPicPr>
          <p:cNvPr id="61" name="图片 6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90204"/>
              <a:ea typeface="微软雅黑" panose="020B0503020204020204" pitchFamily="34" charset="-122"/>
              <a:cs typeface="+mn-cs"/>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lvl="0">
              <a:defRPr/>
            </a:pPr>
            <a:r>
              <a:rPr lang="zh-CN" altLang="en-US" sz="1000" spc="600" dirty="0">
                <a:solidFill>
                  <a:prstClr val="white"/>
                </a:solidFill>
                <a:latin typeface="微软雅黑" panose="020B0503020204020204" pitchFamily="34" charset="-122"/>
                <a:ea typeface="微软雅黑" panose="020B0503020204020204" pitchFamily="34" charset="-122"/>
              </a:rPr>
              <a:t>知行合一、经世致用</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4" name="文本框 63"/>
          <p:cNvSpPr txBox="1"/>
          <p:nvPr/>
        </p:nvSpPr>
        <p:spPr>
          <a:xfrm>
            <a:off x="9137792" y="6583649"/>
            <a:ext cx="2484975" cy="246221"/>
          </a:xfrm>
          <a:prstGeom prst="rect">
            <a:avLst/>
          </a:prstGeom>
          <a:noFill/>
        </p:spPr>
        <p:txBody>
          <a:bodyPr wrap="none" rtlCol="0">
            <a:spAutoFit/>
          </a:bodyPr>
          <a:lstStyle/>
          <a:p>
            <a:pPr lvl="0" algn="r">
              <a:defRPr/>
            </a:pPr>
            <a:r>
              <a:rPr lang="en-US" altLang="zh-CN" sz="1000" spc="300" dirty="0">
                <a:solidFill>
                  <a:prstClr val="white"/>
                </a:solidFill>
                <a:latin typeface="Arial" panose="020B0604020202090204" pitchFamily="34" charset="0"/>
                <a:ea typeface="微软雅黑" panose="020B0503020204020204" pitchFamily="34" charset="-122"/>
                <a:cs typeface="Arial" panose="020B0604020202090204" pitchFamily="34" charset="0"/>
              </a:rPr>
              <a:t>Central South University</a:t>
            </a:r>
            <a:endParaRPr kumimoji="0" lang="zh-CN" altLang="en-US" sz="1000" b="0" i="0" u="none" strike="noStrike" kern="1200" cap="none" spc="300" normalizeH="0" baseline="0" noProof="0" dirty="0">
              <a:ln>
                <a:noFill/>
              </a:ln>
              <a:solidFill>
                <a:prstClr val="white"/>
              </a:solidFill>
              <a:effectLst/>
              <a:uLnTx/>
              <a:uFillTx/>
              <a:latin typeface="Arial" panose="020B0604020202090204" pitchFamily="34" charset="0"/>
              <a:ea typeface="微软雅黑" panose="020B0503020204020204" pitchFamily="34" charset="-122"/>
              <a:cs typeface="Arial" panose="020B0604020202090204" pitchFamily="34" charset="0"/>
            </a:endParaRPr>
          </a:p>
        </p:txBody>
      </p:sp>
      <p:pic>
        <p:nvPicPr>
          <p:cNvPr id="5" name="图片 4">
            <a:extLst>
              <a:ext uri="{FF2B5EF4-FFF2-40B4-BE49-F238E27FC236}">
                <a16:creationId xmlns:a16="http://schemas.microsoft.com/office/drawing/2014/main" id="{FCC0EDD9-1A77-EF73-2086-C6B01354BD9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9573" y="905926"/>
            <a:ext cx="7772400" cy="1845183"/>
          </a:xfrm>
          <a:prstGeom prst="rect">
            <a:avLst/>
          </a:prstGeom>
        </p:spPr>
      </p:pic>
      <p:sp>
        <p:nvSpPr>
          <p:cNvPr id="9" name="矩形 8">
            <a:extLst>
              <a:ext uri="{FF2B5EF4-FFF2-40B4-BE49-F238E27FC236}">
                <a16:creationId xmlns:a16="http://schemas.microsoft.com/office/drawing/2014/main" id="{7487522D-807B-4F0E-2D75-2F46A67F4EA7}"/>
              </a:ext>
            </a:extLst>
          </p:cNvPr>
          <p:cNvSpPr/>
          <p:nvPr/>
        </p:nvSpPr>
        <p:spPr>
          <a:xfrm>
            <a:off x="203760" y="1316595"/>
            <a:ext cx="4778640" cy="1310400"/>
          </a:xfrm>
          <a:prstGeom prst="rect">
            <a:avLst/>
          </a:prstGeom>
          <a:noFill/>
          <a:ln w="508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dirty="0"/>
          </a:p>
        </p:txBody>
      </p:sp>
      <p:pic>
        <p:nvPicPr>
          <p:cNvPr id="17" name="图片 16">
            <a:extLst>
              <a:ext uri="{FF2B5EF4-FFF2-40B4-BE49-F238E27FC236}">
                <a16:creationId xmlns:a16="http://schemas.microsoft.com/office/drawing/2014/main" id="{DE749E11-93A1-D6D3-94AA-2971186C7AE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6420" y="3187420"/>
            <a:ext cx="4746809" cy="3036825"/>
          </a:xfrm>
          <a:prstGeom prst="rect">
            <a:avLst/>
          </a:prstGeom>
        </p:spPr>
      </p:pic>
      <p:cxnSp>
        <p:nvCxnSpPr>
          <p:cNvPr id="11" name="直线箭头连接符 10">
            <a:extLst>
              <a:ext uri="{FF2B5EF4-FFF2-40B4-BE49-F238E27FC236}">
                <a16:creationId xmlns:a16="http://schemas.microsoft.com/office/drawing/2014/main" id="{50621C98-B7E4-CE25-B66A-63617B8B6696}"/>
              </a:ext>
            </a:extLst>
          </p:cNvPr>
          <p:cNvCxnSpPr>
            <a:cxnSpLocks/>
            <a:stCxn id="9" idx="2"/>
          </p:cNvCxnSpPr>
          <p:nvPr/>
        </p:nvCxnSpPr>
        <p:spPr>
          <a:xfrm>
            <a:off x="2593080" y="2626995"/>
            <a:ext cx="0" cy="27460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2" name="图片 1">
            <a:extLst>
              <a:ext uri="{FF2B5EF4-FFF2-40B4-BE49-F238E27FC236}">
                <a16:creationId xmlns:a16="http://schemas.microsoft.com/office/drawing/2014/main" id="{EFFC450B-A4A3-0A53-C061-1D680F287FF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96382" y="3156652"/>
            <a:ext cx="3637313" cy="2171399"/>
          </a:xfrm>
          <a:prstGeom prst="rect">
            <a:avLst/>
          </a:prstGeom>
        </p:spPr>
      </p:pic>
      <p:sp>
        <p:nvSpPr>
          <p:cNvPr id="4" name="文本框 3">
            <a:extLst>
              <a:ext uri="{FF2B5EF4-FFF2-40B4-BE49-F238E27FC236}">
                <a16:creationId xmlns:a16="http://schemas.microsoft.com/office/drawing/2014/main" id="{C50D80CD-3167-D122-9DB5-6A2356F6BB0A}"/>
              </a:ext>
            </a:extLst>
          </p:cNvPr>
          <p:cNvSpPr txBox="1"/>
          <p:nvPr/>
        </p:nvSpPr>
        <p:spPr>
          <a:xfrm>
            <a:off x="4982401" y="5326807"/>
            <a:ext cx="3866178" cy="1200329"/>
          </a:xfrm>
          <a:prstGeom prst="rect">
            <a:avLst/>
          </a:prstGeom>
          <a:solidFill>
            <a:schemeClr val="bg2">
              <a:lumMod val="90000"/>
            </a:schemeClr>
          </a:solidFill>
        </p:spPr>
        <p:txBody>
          <a:bodyPr wrap="square">
            <a:spAutoFit/>
          </a:bodyPr>
          <a:lstStyle/>
          <a:p>
            <a:r>
              <a:rPr lang="zh-CN" altLang="en-US" dirty="0"/>
              <a:t>细胞类型内不同细胞测序由于技术噪声等因素会产生较大的随机性，从而导致掩盖一些共表达信号，在使用传统度量时会产生较低相关值。</a:t>
            </a:r>
          </a:p>
        </p:txBody>
      </p:sp>
      <p:sp>
        <p:nvSpPr>
          <p:cNvPr id="3" name="文本框 2">
            <a:extLst>
              <a:ext uri="{FF2B5EF4-FFF2-40B4-BE49-F238E27FC236}">
                <a16:creationId xmlns:a16="http://schemas.microsoft.com/office/drawing/2014/main" id="{B06B97E9-9480-BA6A-6081-4DEC666A6249}"/>
              </a:ext>
            </a:extLst>
          </p:cNvPr>
          <p:cNvSpPr txBox="1"/>
          <p:nvPr/>
        </p:nvSpPr>
        <p:spPr>
          <a:xfrm>
            <a:off x="8613166" y="893099"/>
            <a:ext cx="3170933" cy="4524315"/>
          </a:xfrm>
          <a:prstGeom prst="rect">
            <a:avLst/>
          </a:prstGeom>
          <a:noFill/>
        </p:spPr>
        <p:txBody>
          <a:bodyPr wrap="square" rtlCol="0">
            <a:spAutoFit/>
          </a:bodyPr>
          <a:lstStyle/>
          <a:p>
            <a:pPr marL="342900" indent="-342900">
              <a:buAutoNum type="arabicPeriod"/>
            </a:pPr>
            <a:r>
              <a:rPr kumimoji="1" lang="zh-CN" altLang="en-US" dirty="0"/>
              <a:t>由</a:t>
            </a:r>
            <a:r>
              <a:rPr kumimoji="1" lang="en-US" altLang="zh-CN" dirty="0"/>
              <a:t>t-SNE</a:t>
            </a:r>
            <a:r>
              <a:rPr kumimoji="1" lang="zh-CN" altLang="en-US" dirty="0"/>
              <a:t>图得到每个细胞类型中的每个</a:t>
            </a:r>
            <a:r>
              <a:rPr kumimoji="1" lang="en-US" altLang="zh-CN" dirty="0"/>
              <a:t>isoform</a:t>
            </a:r>
            <a:r>
              <a:rPr kumimoji="1" lang="zh-CN" altLang="en-US" dirty="0"/>
              <a:t>的密度分布曲线</a:t>
            </a:r>
            <a:endParaRPr kumimoji="1" lang="en-US" altLang="zh-CN" dirty="0"/>
          </a:p>
          <a:p>
            <a:pPr marL="342900" indent="-342900">
              <a:buAutoNum type="arabicPeriod"/>
            </a:pPr>
            <a:endParaRPr kumimoji="1" lang="en-US" altLang="zh-CN" dirty="0"/>
          </a:p>
          <a:p>
            <a:pPr marL="342900" indent="-342900">
              <a:buAutoNum type="arabicPeriod"/>
            </a:pPr>
            <a:r>
              <a:rPr kumimoji="1" lang="zh-CN" altLang="en-US" dirty="0"/>
              <a:t>根据密度分布曲线得到</a:t>
            </a:r>
            <a:r>
              <a:rPr kumimoji="1" lang="en-US" altLang="zh-CN" dirty="0"/>
              <a:t>0-10</a:t>
            </a:r>
            <a:r>
              <a:rPr kumimoji="1" lang="zh-CN" altLang="en-US" dirty="0"/>
              <a:t>的百分位数，作为每个单细胞内的每个</a:t>
            </a:r>
            <a:r>
              <a:rPr kumimoji="1" lang="en-US" altLang="zh-CN" dirty="0" err="1"/>
              <a:t>isofrom</a:t>
            </a:r>
            <a:r>
              <a:rPr kumimoji="1" lang="zh-CN" altLang="en-US" dirty="0"/>
              <a:t>的新的特征度量</a:t>
            </a:r>
            <a:endParaRPr kumimoji="1" lang="en-US" altLang="zh-CN" dirty="0"/>
          </a:p>
          <a:p>
            <a:pPr marL="342900" indent="-342900">
              <a:buAutoNum type="arabicPeriod"/>
            </a:pPr>
            <a:endParaRPr kumimoji="1" lang="en-US" altLang="zh-CN" dirty="0"/>
          </a:p>
          <a:p>
            <a:pPr marL="342900" indent="-342900">
              <a:buAutoNum type="arabicPeriod"/>
            </a:pPr>
            <a:r>
              <a:rPr kumimoji="1" lang="zh-CN" altLang="en-US" dirty="0"/>
              <a:t>根据每个</a:t>
            </a:r>
            <a:r>
              <a:rPr kumimoji="1" lang="en-US" altLang="zh-CN" dirty="0"/>
              <a:t>isoform</a:t>
            </a:r>
            <a:r>
              <a:rPr kumimoji="1" lang="zh-CN" altLang="en-US" dirty="0"/>
              <a:t>的百分位度量构建百分位表达矩阵</a:t>
            </a:r>
            <a:endParaRPr kumimoji="1" lang="en-US" altLang="zh-CN" dirty="0"/>
          </a:p>
          <a:p>
            <a:pPr marL="342900" indent="-342900">
              <a:buAutoNum type="arabicPeriod"/>
            </a:pPr>
            <a:endParaRPr kumimoji="1" lang="en-US" altLang="zh-CN" dirty="0"/>
          </a:p>
          <a:p>
            <a:pPr marL="342900" indent="-342900">
              <a:buAutoNum type="arabicPeriod"/>
            </a:pPr>
            <a:r>
              <a:rPr kumimoji="1" lang="zh-CN" altLang="en-US" dirty="0"/>
              <a:t>根据百分位表达矩阵通过</a:t>
            </a:r>
            <a:r>
              <a:rPr kumimoji="1" lang="en-US" altLang="zh-CN" dirty="0" err="1"/>
              <a:t>peason</a:t>
            </a:r>
            <a:r>
              <a:rPr kumimoji="1" lang="zh-CN" altLang="en-US" dirty="0"/>
              <a:t>相关性计算得到百分位相关性矩阵</a:t>
            </a:r>
            <a:endParaRPr kumimoji="1" lang="en-US" altLang="zh-CN" dirty="0"/>
          </a:p>
          <a:p>
            <a:pPr marL="342900" indent="-342900">
              <a:buAutoNum type="arabicPeriod"/>
            </a:pPr>
            <a:endParaRPr kumimoji="1" lang="en-US" altLang="zh-CN" dirty="0"/>
          </a:p>
        </p:txBody>
      </p:sp>
      <p:sp>
        <p:nvSpPr>
          <p:cNvPr id="6" name="文本框 5">
            <a:extLst>
              <a:ext uri="{FF2B5EF4-FFF2-40B4-BE49-F238E27FC236}">
                <a16:creationId xmlns:a16="http://schemas.microsoft.com/office/drawing/2014/main" id="{8FC319D9-BFD2-8FAB-A4FE-764343618B2B}"/>
              </a:ext>
            </a:extLst>
          </p:cNvPr>
          <p:cNvSpPr txBox="1"/>
          <p:nvPr/>
        </p:nvSpPr>
        <p:spPr>
          <a:xfrm>
            <a:off x="316420" y="2903189"/>
            <a:ext cx="4617990" cy="369332"/>
          </a:xfrm>
          <a:prstGeom prst="rect">
            <a:avLst/>
          </a:prstGeom>
          <a:solidFill>
            <a:schemeClr val="accent1">
              <a:lumMod val="20000"/>
              <a:lumOff val="80000"/>
            </a:schemeClr>
          </a:solidFill>
        </p:spPr>
        <p:txBody>
          <a:bodyPr wrap="square" rtlCol="0">
            <a:spAutoFit/>
          </a:bodyPr>
          <a:lstStyle/>
          <a:p>
            <a:r>
              <a:rPr kumimoji="1" lang="zh-CN" altLang="en-US" dirty="0"/>
              <a:t>一、根据百分位度量得到百分位相关性矩阵</a:t>
            </a:r>
          </a:p>
        </p:txBody>
      </p:sp>
      <p:sp>
        <p:nvSpPr>
          <p:cNvPr id="7" name="灯片编号占位符 6">
            <a:extLst>
              <a:ext uri="{FF2B5EF4-FFF2-40B4-BE49-F238E27FC236}">
                <a16:creationId xmlns:a16="http://schemas.microsoft.com/office/drawing/2014/main" id="{81735300-8B31-5847-76BA-998C89125EE5}"/>
              </a:ext>
            </a:extLst>
          </p:cNvPr>
          <p:cNvSpPr>
            <a:spLocks noGrp="1"/>
          </p:cNvSpPr>
          <p:nvPr>
            <p:ph type="sldNum" sz="quarter" idx="12"/>
          </p:nvPr>
        </p:nvSpPr>
        <p:spPr/>
        <p:txBody>
          <a:bodyPr/>
          <a:lstStyle/>
          <a:p>
            <a:fld id="{C1BC6EB1-3B9C-423A-A463-BABF6B6D69D7}" type="slidenum">
              <a:rPr lang="zh-CN" altLang="en-US" smtClean="0"/>
              <a:t>7</a:t>
            </a:fld>
            <a:endParaRPr lang="zh-CN" altLang="en-US"/>
          </a:p>
        </p:txBody>
      </p:sp>
    </p:spTree>
    <p:extLst>
      <p:ext uri="{BB962C8B-B14F-4D97-AF65-F5344CB8AC3E}">
        <p14:creationId xmlns:p14="http://schemas.microsoft.com/office/powerpoint/2010/main" val="151736566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3000">
        <p15:prstTrans prst="pageCurlDouble"/>
      </p:transition>
    </mc:Choice>
    <mc:Fallback xmlns="">
      <p:transition spd="slow" advTm="300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sp>
        <p:nvSpPr>
          <p:cNvPr id="52" name="标题占位符 1"/>
          <p:cNvSpPr txBox="1"/>
          <p:nvPr/>
        </p:nvSpPr>
        <p:spPr>
          <a:xfrm>
            <a:off x="965200" y="-100014"/>
            <a:ext cx="5435600" cy="817564"/>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zh-CN" altLang="en-US" sz="2600" b="1" i="0" u="none" strike="noStrike" kern="1200" cap="none" spc="0" normalizeH="0" baseline="0" noProof="0" dirty="0">
                <a:ln>
                  <a:noFill/>
                </a:ln>
                <a:solidFill>
                  <a:sysClr val="windowText" lastClr="000000"/>
                </a:solidFill>
                <a:effectLst/>
                <a:uLnTx/>
                <a:uFillTx/>
                <a:latin typeface="Arial" panose="020B0604020202090204"/>
                <a:ea typeface="微软雅黑" panose="020B0503020204020204" pitchFamily="34" charset="-122"/>
                <a:cs typeface="+mj-cs"/>
              </a:rPr>
              <a:t>算法概述</a:t>
            </a:r>
          </a:p>
        </p:txBody>
      </p:sp>
      <p:grpSp>
        <p:nvGrpSpPr>
          <p:cNvPr id="54" name="组合 53"/>
          <p:cNvGrpSpPr/>
          <p:nvPr/>
        </p:nvGrpSpPr>
        <p:grpSpPr>
          <a:xfrm>
            <a:off x="203760" y="159728"/>
            <a:ext cx="725344" cy="619478"/>
            <a:chOff x="178632" y="159728"/>
            <a:chExt cx="725344"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6" name="文本框 55"/>
            <p:cNvSpPr txBox="1"/>
            <p:nvPr/>
          </p:nvSpPr>
          <p:spPr>
            <a:xfrm>
              <a:off x="230876" y="233483"/>
              <a:ext cx="67310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02</a:t>
              </a:r>
              <a:endParaRPr kumimoji="0" lang="zh-CN" altLang="en-US"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自强不息 厚德载物</a:t>
            </a:r>
          </a:p>
        </p:txBody>
      </p:sp>
      <p:pic>
        <p:nvPicPr>
          <p:cNvPr id="61" name="图片 6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90204"/>
              <a:ea typeface="微软雅黑" panose="020B0503020204020204" pitchFamily="34" charset="-122"/>
              <a:cs typeface="+mn-cs"/>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lvl="0">
              <a:defRPr/>
            </a:pPr>
            <a:r>
              <a:rPr lang="zh-CN" altLang="en-US" sz="1000" spc="600" dirty="0">
                <a:solidFill>
                  <a:prstClr val="white"/>
                </a:solidFill>
                <a:latin typeface="微软雅黑" panose="020B0503020204020204" pitchFamily="34" charset="-122"/>
                <a:ea typeface="微软雅黑" panose="020B0503020204020204" pitchFamily="34" charset="-122"/>
              </a:rPr>
              <a:t>知行合一、经世致用</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4" name="文本框 63"/>
          <p:cNvSpPr txBox="1"/>
          <p:nvPr/>
        </p:nvSpPr>
        <p:spPr>
          <a:xfrm>
            <a:off x="9137792" y="6583649"/>
            <a:ext cx="2484975" cy="246221"/>
          </a:xfrm>
          <a:prstGeom prst="rect">
            <a:avLst/>
          </a:prstGeom>
          <a:noFill/>
        </p:spPr>
        <p:txBody>
          <a:bodyPr wrap="none" rtlCol="0">
            <a:spAutoFit/>
          </a:bodyPr>
          <a:lstStyle/>
          <a:p>
            <a:pPr lvl="0" algn="r">
              <a:defRPr/>
            </a:pPr>
            <a:r>
              <a:rPr lang="en-US" altLang="zh-CN" sz="1000" spc="300" dirty="0">
                <a:solidFill>
                  <a:prstClr val="white"/>
                </a:solidFill>
                <a:latin typeface="Arial" panose="020B0604020202090204" pitchFamily="34" charset="0"/>
                <a:ea typeface="微软雅黑" panose="020B0503020204020204" pitchFamily="34" charset="-122"/>
                <a:cs typeface="Arial" panose="020B0604020202090204" pitchFamily="34" charset="0"/>
              </a:rPr>
              <a:t>Central South University</a:t>
            </a:r>
            <a:endParaRPr kumimoji="0" lang="zh-CN" altLang="en-US" sz="1000" b="0" i="0" u="none" strike="noStrike" kern="1200" cap="none" spc="300" normalizeH="0" baseline="0" noProof="0" dirty="0">
              <a:ln>
                <a:noFill/>
              </a:ln>
              <a:solidFill>
                <a:prstClr val="white"/>
              </a:solidFill>
              <a:effectLst/>
              <a:uLnTx/>
              <a:uFillTx/>
              <a:latin typeface="Arial" panose="020B0604020202090204" pitchFamily="34" charset="0"/>
              <a:ea typeface="微软雅黑" panose="020B0503020204020204" pitchFamily="34" charset="-122"/>
              <a:cs typeface="Arial" panose="020B0604020202090204" pitchFamily="34" charset="0"/>
            </a:endParaRPr>
          </a:p>
        </p:txBody>
      </p:sp>
      <p:pic>
        <p:nvPicPr>
          <p:cNvPr id="5" name="图片 4">
            <a:extLst>
              <a:ext uri="{FF2B5EF4-FFF2-40B4-BE49-F238E27FC236}">
                <a16:creationId xmlns:a16="http://schemas.microsoft.com/office/drawing/2014/main" id="{FCC0EDD9-1A77-EF73-2086-C6B01354BD9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9571" y="897432"/>
            <a:ext cx="7772400" cy="1845183"/>
          </a:xfrm>
          <a:prstGeom prst="rect">
            <a:avLst/>
          </a:prstGeom>
        </p:spPr>
      </p:pic>
      <p:sp>
        <p:nvSpPr>
          <p:cNvPr id="37" name="矩形 36">
            <a:extLst>
              <a:ext uri="{FF2B5EF4-FFF2-40B4-BE49-F238E27FC236}">
                <a16:creationId xmlns:a16="http://schemas.microsoft.com/office/drawing/2014/main" id="{84C60153-F7FE-8EC4-AE8D-D9FA6ED65099}"/>
              </a:ext>
            </a:extLst>
          </p:cNvPr>
          <p:cNvSpPr/>
          <p:nvPr/>
        </p:nvSpPr>
        <p:spPr>
          <a:xfrm>
            <a:off x="5172364" y="1341012"/>
            <a:ext cx="2749607" cy="1310400"/>
          </a:xfrm>
          <a:prstGeom prst="rect">
            <a:avLst/>
          </a:prstGeom>
          <a:noFill/>
          <a:ln w="508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dirty="0"/>
          </a:p>
        </p:txBody>
      </p:sp>
      <p:cxnSp>
        <p:nvCxnSpPr>
          <p:cNvPr id="38" name="直线箭头连接符 37">
            <a:extLst>
              <a:ext uri="{FF2B5EF4-FFF2-40B4-BE49-F238E27FC236}">
                <a16:creationId xmlns:a16="http://schemas.microsoft.com/office/drawing/2014/main" id="{EFA09D77-824C-0EA1-9DBC-CF0E3D9348A5}"/>
              </a:ext>
            </a:extLst>
          </p:cNvPr>
          <p:cNvCxnSpPr>
            <a:cxnSpLocks/>
          </p:cNvCxnSpPr>
          <p:nvPr/>
        </p:nvCxnSpPr>
        <p:spPr>
          <a:xfrm>
            <a:off x="6525397" y="2651412"/>
            <a:ext cx="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6" name="图片 5">
            <a:extLst>
              <a:ext uri="{FF2B5EF4-FFF2-40B4-BE49-F238E27FC236}">
                <a16:creationId xmlns:a16="http://schemas.microsoft.com/office/drawing/2014/main" id="{23D9123F-CFD2-DC7D-9A39-7EC50BD8569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27765" y="3236188"/>
            <a:ext cx="4063982" cy="3206684"/>
          </a:xfrm>
          <a:prstGeom prst="rect">
            <a:avLst/>
          </a:prstGeom>
          <a:ln>
            <a:solidFill>
              <a:schemeClr val="tx1"/>
            </a:solidFill>
          </a:ln>
        </p:spPr>
      </p:pic>
      <p:pic>
        <p:nvPicPr>
          <p:cNvPr id="8" name="图片 7">
            <a:extLst>
              <a:ext uri="{FF2B5EF4-FFF2-40B4-BE49-F238E27FC236}">
                <a16:creationId xmlns:a16="http://schemas.microsoft.com/office/drawing/2014/main" id="{CBD84764-9C04-A273-CD35-C82338B8466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95162" y="3953801"/>
            <a:ext cx="215900" cy="342900"/>
          </a:xfrm>
          <a:prstGeom prst="rect">
            <a:avLst/>
          </a:prstGeom>
        </p:spPr>
      </p:pic>
      <p:pic>
        <p:nvPicPr>
          <p:cNvPr id="12" name="图片 11">
            <a:extLst>
              <a:ext uri="{FF2B5EF4-FFF2-40B4-BE49-F238E27FC236}">
                <a16:creationId xmlns:a16="http://schemas.microsoft.com/office/drawing/2014/main" id="{1352D9CC-184D-20A3-2CF6-77150B5DEF5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3202660"/>
            <a:ext cx="4069009" cy="1845182"/>
          </a:xfrm>
          <a:prstGeom prst="rect">
            <a:avLst/>
          </a:prstGeom>
          <a:ln>
            <a:solidFill>
              <a:schemeClr val="tx1"/>
            </a:solidFill>
          </a:ln>
        </p:spPr>
      </p:pic>
      <p:sp>
        <p:nvSpPr>
          <p:cNvPr id="3" name="文本框 2">
            <a:extLst>
              <a:ext uri="{FF2B5EF4-FFF2-40B4-BE49-F238E27FC236}">
                <a16:creationId xmlns:a16="http://schemas.microsoft.com/office/drawing/2014/main" id="{FA42354E-E00E-3D01-BD71-EA7DF58E5477}"/>
              </a:ext>
            </a:extLst>
          </p:cNvPr>
          <p:cNvSpPr txBox="1"/>
          <p:nvPr/>
        </p:nvSpPr>
        <p:spPr>
          <a:xfrm>
            <a:off x="8344016" y="958966"/>
            <a:ext cx="3644224" cy="5078313"/>
          </a:xfrm>
          <a:prstGeom prst="rect">
            <a:avLst/>
          </a:prstGeom>
          <a:noFill/>
        </p:spPr>
        <p:txBody>
          <a:bodyPr wrap="square">
            <a:spAutoFit/>
          </a:bodyPr>
          <a:lstStyle/>
          <a:p>
            <a:pPr marL="342900" indent="-342900">
              <a:buAutoNum type="arabicPeriod"/>
            </a:pPr>
            <a:r>
              <a:rPr lang="zh-CN" altLang="en-US" dirty="0"/>
              <a:t>使用 dynamicTreeCut R 软件包初始化聚类。动态聚类算法能够选择自适应阈值，以更好地检测树状图内的聚类。结果得到了166个聚类。</a:t>
            </a:r>
            <a:endParaRPr lang="en-US" altLang="zh-CN" dirty="0"/>
          </a:p>
          <a:p>
            <a:pPr marL="342900" indent="-342900">
              <a:buAutoNum type="arabicPeriod"/>
            </a:pPr>
            <a:endParaRPr lang="en-US" altLang="zh-CN" dirty="0"/>
          </a:p>
          <a:p>
            <a:pPr marL="342900" indent="-342900">
              <a:buAutoNum type="arabicPeriod"/>
            </a:pPr>
            <a:r>
              <a:rPr lang="zh-CN" altLang="en-US" dirty="0"/>
              <a:t>将聚类中所有异构体的表达均值进行缩放，对这些聚类进行了重新聚类，并应用层次聚类，生成了26个聚类。在这一点上，有2381个异构体仍未聚类</a:t>
            </a:r>
            <a:endParaRPr lang="en-US" altLang="zh-CN" dirty="0"/>
          </a:p>
          <a:p>
            <a:pPr marL="342900" indent="-342900">
              <a:buAutoNum type="arabicPeriod"/>
            </a:pPr>
            <a:r>
              <a:rPr lang="zh-CN" altLang="en-US" dirty="0"/>
              <a:t>使用异构体表达和聚类代谢转录本之间的百分位相关性，对这些进行了分配。</a:t>
            </a:r>
            <a:endParaRPr lang="en-US" altLang="zh-CN" dirty="0"/>
          </a:p>
          <a:p>
            <a:pPr marL="342900" indent="-342900">
              <a:buAutoNum type="arabicPeriod"/>
            </a:pPr>
            <a:r>
              <a:rPr lang="zh-CN" altLang="en-US" dirty="0"/>
              <a:t>手动合并相似的聚类。</a:t>
            </a:r>
            <a:endParaRPr lang="en-US" altLang="zh-CN" dirty="0"/>
          </a:p>
          <a:p>
            <a:pPr marL="342900" indent="-342900">
              <a:buAutoNum type="arabicPeriod"/>
            </a:pPr>
            <a:r>
              <a:rPr lang="zh-CN" altLang="en-US" dirty="0"/>
              <a:t>结果：我们生成了总共15个不同的聚类，包含所有最初分析的异构体（共计6794个）</a:t>
            </a:r>
          </a:p>
        </p:txBody>
      </p:sp>
      <p:sp>
        <p:nvSpPr>
          <p:cNvPr id="7" name="文本框 6">
            <a:extLst>
              <a:ext uri="{FF2B5EF4-FFF2-40B4-BE49-F238E27FC236}">
                <a16:creationId xmlns:a16="http://schemas.microsoft.com/office/drawing/2014/main" id="{B5F1ADC1-B739-EFA2-E5B8-9D3770E8602C}"/>
              </a:ext>
            </a:extLst>
          </p:cNvPr>
          <p:cNvSpPr txBox="1"/>
          <p:nvPr/>
        </p:nvSpPr>
        <p:spPr>
          <a:xfrm>
            <a:off x="1726776" y="2807813"/>
            <a:ext cx="4617990" cy="369332"/>
          </a:xfrm>
          <a:prstGeom prst="rect">
            <a:avLst/>
          </a:prstGeom>
          <a:solidFill>
            <a:schemeClr val="accent1">
              <a:lumMod val="20000"/>
              <a:lumOff val="80000"/>
            </a:schemeClr>
          </a:solidFill>
        </p:spPr>
        <p:txBody>
          <a:bodyPr wrap="square" rtlCol="0">
            <a:spAutoFit/>
          </a:bodyPr>
          <a:lstStyle/>
          <a:p>
            <a:r>
              <a:rPr kumimoji="1" lang="zh-CN" altLang="en-US" dirty="0"/>
              <a:t>二、根据百分位相关性矩阵进行聚类</a:t>
            </a:r>
          </a:p>
        </p:txBody>
      </p:sp>
      <p:cxnSp>
        <p:nvCxnSpPr>
          <p:cNvPr id="11" name="直线箭头连接符 10">
            <a:extLst>
              <a:ext uri="{FF2B5EF4-FFF2-40B4-BE49-F238E27FC236}">
                <a16:creationId xmlns:a16="http://schemas.microsoft.com/office/drawing/2014/main" id="{C009CAB2-DE4A-FEE2-C2A6-579C88F4CFDE}"/>
              </a:ext>
            </a:extLst>
          </p:cNvPr>
          <p:cNvCxnSpPr>
            <a:stCxn id="37" idx="2"/>
          </p:cNvCxnSpPr>
          <p:nvPr/>
        </p:nvCxnSpPr>
        <p:spPr>
          <a:xfrm flipH="1">
            <a:off x="6547167" y="2651412"/>
            <a:ext cx="1" cy="54492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7" name="图片 16">
            <a:extLst>
              <a:ext uri="{FF2B5EF4-FFF2-40B4-BE49-F238E27FC236}">
                <a16:creationId xmlns:a16="http://schemas.microsoft.com/office/drawing/2014/main" id="{CF281084-444C-0594-793C-F2CF107E036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0" y="5166069"/>
            <a:ext cx="4173794" cy="1188421"/>
          </a:xfrm>
          <a:prstGeom prst="rect">
            <a:avLst/>
          </a:prstGeom>
          <a:ln>
            <a:solidFill>
              <a:schemeClr val="tx1"/>
            </a:solidFill>
          </a:ln>
        </p:spPr>
      </p:pic>
      <p:pic>
        <p:nvPicPr>
          <p:cNvPr id="18" name="图片 17">
            <a:extLst>
              <a:ext uri="{FF2B5EF4-FFF2-40B4-BE49-F238E27FC236}">
                <a16:creationId xmlns:a16="http://schemas.microsoft.com/office/drawing/2014/main" id="{7D7550F5-6341-0AD8-517B-A3072DA2F2D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flipV="1">
            <a:off x="4109911" y="5618852"/>
            <a:ext cx="215900" cy="342900"/>
          </a:xfrm>
          <a:prstGeom prst="rect">
            <a:avLst/>
          </a:prstGeom>
        </p:spPr>
      </p:pic>
      <p:sp>
        <p:nvSpPr>
          <p:cNvPr id="19" name="灯片编号占位符 18">
            <a:extLst>
              <a:ext uri="{FF2B5EF4-FFF2-40B4-BE49-F238E27FC236}">
                <a16:creationId xmlns:a16="http://schemas.microsoft.com/office/drawing/2014/main" id="{12A6C0FD-CBB3-BB68-3A3B-48786A638445}"/>
              </a:ext>
            </a:extLst>
          </p:cNvPr>
          <p:cNvSpPr>
            <a:spLocks noGrp="1"/>
          </p:cNvSpPr>
          <p:nvPr>
            <p:ph type="sldNum" sz="quarter" idx="12"/>
          </p:nvPr>
        </p:nvSpPr>
        <p:spPr/>
        <p:txBody>
          <a:bodyPr/>
          <a:lstStyle/>
          <a:p>
            <a:fld id="{C1BC6EB1-3B9C-423A-A463-BABF6B6D69D7}" type="slidenum">
              <a:rPr lang="zh-CN" altLang="en-US" smtClean="0"/>
              <a:t>8</a:t>
            </a:fld>
            <a:endParaRPr lang="zh-CN" altLang="en-US"/>
          </a:p>
        </p:txBody>
      </p:sp>
    </p:spTree>
    <p:extLst>
      <p:ext uri="{BB962C8B-B14F-4D97-AF65-F5344CB8AC3E}">
        <p14:creationId xmlns:p14="http://schemas.microsoft.com/office/powerpoint/2010/main" val="324444288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3000">
        <p15:prstTrans prst="pageCurlDouble"/>
      </p:transition>
    </mc:Choice>
    <mc:Fallback xmlns="">
      <p:transition spd="slow" advTm="300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sp>
        <p:nvSpPr>
          <p:cNvPr id="52" name="标题占位符 1"/>
          <p:cNvSpPr txBox="1"/>
          <p:nvPr/>
        </p:nvSpPr>
        <p:spPr>
          <a:xfrm>
            <a:off x="965200" y="-100014"/>
            <a:ext cx="5435600" cy="817564"/>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zh-CN" altLang="en-US" sz="2600" b="1" i="0" u="none" strike="noStrike" kern="1200" cap="none" spc="0" normalizeH="0" baseline="0" noProof="0" dirty="0">
                <a:ln>
                  <a:noFill/>
                </a:ln>
                <a:solidFill>
                  <a:sysClr val="windowText" lastClr="000000"/>
                </a:solidFill>
                <a:effectLst/>
                <a:uLnTx/>
                <a:uFillTx/>
                <a:latin typeface="Arial" panose="020B0604020202090204"/>
                <a:ea typeface="微软雅黑" panose="020B0503020204020204" pitchFamily="34" charset="-122"/>
                <a:cs typeface="+mj-cs"/>
              </a:rPr>
              <a:t>算法概述</a:t>
            </a:r>
          </a:p>
        </p:txBody>
      </p:sp>
      <p:grpSp>
        <p:nvGrpSpPr>
          <p:cNvPr id="54" name="组合 53"/>
          <p:cNvGrpSpPr/>
          <p:nvPr/>
        </p:nvGrpSpPr>
        <p:grpSpPr>
          <a:xfrm>
            <a:off x="203760" y="159728"/>
            <a:ext cx="725344" cy="619478"/>
            <a:chOff x="178632" y="159728"/>
            <a:chExt cx="725344"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6" name="文本框 55"/>
            <p:cNvSpPr txBox="1"/>
            <p:nvPr/>
          </p:nvSpPr>
          <p:spPr>
            <a:xfrm>
              <a:off x="230876" y="233483"/>
              <a:ext cx="67310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02</a:t>
              </a:r>
              <a:endParaRPr kumimoji="0" lang="zh-CN" altLang="en-US"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自强不息 厚德载物</a:t>
            </a:r>
          </a:p>
        </p:txBody>
      </p:sp>
      <p:pic>
        <p:nvPicPr>
          <p:cNvPr id="61" name="图片 6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90204"/>
              <a:ea typeface="微软雅黑" panose="020B0503020204020204" pitchFamily="34" charset="-122"/>
              <a:cs typeface="+mn-cs"/>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lvl="0">
              <a:defRPr/>
            </a:pPr>
            <a:r>
              <a:rPr lang="zh-CN" altLang="en-US" sz="1000" spc="600" dirty="0">
                <a:solidFill>
                  <a:prstClr val="white"/>
                </a:solidFill>
                <a:latin typeface="微软雅黑" panose="020B0503020204020204" pitchFamily="34" charset="-122"/>
                <a:ea typeface="微软雅黑" panose="020B0503020204020204" pitchFamily="34" charset="-122"/>
              </a:rPr>
              <a:t>知行合一、经世致用</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4" name="文本框 63"/>
          <p:cNvSpPr txBox="1"/>
          <p:nvPr/>
        </p:nvSpPr>
        <p:spPr>
          <a:xfrm>
            <a:off x="9137792" y="6583649"/>
            <a:ext cx="2484975" cy="246221"/>
          </a:xfrm>
          <a:prstGeom prst="rect">
            <a:avLst/>
          </a:prstGeom>
          <a:noFill/>
        </p:spPr>
        <p:txBody>
          <a:bodyPr wrap="none" rtlCol="0">
            <a:spAutoFit/>
          </a:bodyPr>
          <a:lstStyle/>
          <a:p>
            <a:pPr lvl="0" algn="r">
              <a:defRPr/>
            </a:pPr>
            <a:r>
              <a:rPr lang="en-US" altLang="zh-CN" sz="1000" spc="300" dirty="0">
                <a:solidFill>
                  <a:prstClr val="white"/>
                </a:solidFill>
                <a:latin typeface="Arial" panose="020B0604020202090204" pitchFamily="34" charset="0"/>
                <a:ea typeface="微软雅黑" panose="020B0503020204020204" pitchFamily="34" charset="-122"/>
                <a:cs typeface="Arial" panose="020B0604020202090204" pitchFamily="34" charset="0"/>
              </a:rPr>
              <a:t>Central South University</a:t>
            </a:r>
            <a:endParaRPr kumimoji="0" lang="zh-CN" altLang="en-US" sz="1000" b="0" i="0" u="none" strike="noStrike" kern="1200" cap="none" spc="300" normalizeH="0" baseline="0" noProof="0" dirty="0">
              <a:ln>
                <a:noFill/>
              </a:ln>
              <a:solidFill>
                <a:prstClr val="white"/>
              </a:solidFill>
              <a:effectLst/>
              <a:uLnTx/>
              <a:uFillTx/>
              <a:latin typeface="Arial" panose="020B0604020202090204" pitchFamily="34" charset="0"/>
              <a:ea typeface="微软雅黑" panose="020B0503020204020204" pitchFamily="34" charset="-122"/>
              <a:cs typeface="Arial" panose="020B0604020202090204" pitchFamily="34" charset="0"/>
            </a:endParaRPr>
          </a:p>
        </p:txBody>
      </p:sp>
      <p:cxnSp>
        <p:nvCxnSpPr>
          <p:cNvPr id="11" name="直线箭头连接符 10">
            <a:extLst>
              <a:ext uri="{FF2B5EF4-FFF2-40B4-BE49-F238E27FC236}">
                <a16:creationId xmlns:a16="http://schemas.microsoft.com/office/drawing/2014/main" id="{50621C98-B7E4-CE25-B66A-63617B8B6696}"/>
              </a:ext>
            </a:extLst>
          </p:cNvPr>
          <p:cNvCxnSpPr>
            <a:cxnSpLocks/>
          </p:cNvCxnSpPr>
          <p:nvPr/>
        </p:nvCxnSpPr>
        <p:spPr>
          <a:xfrm>
            <a:off x="2593080" y="2626995"/>
            <a:ext cx="0" cy="27460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3" name="图片 2">
            <a:extLst>
              <a:ext uri="{FF2B5EF4-FFF2-40B4-BE49-F238E27FC236}">
                <a16:creationId xmlns:a16="http://schemas.microsoft.com/office/drawing/2014/main" id="{DC1F076D-DA3F-BCCD-B961-6F92472F553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9973" y="725285"/>
            <a:ext cx="8697589" cy="2509798"/>
          </a:xfrm>
          <a:prstGeom prst="rect">
            <a:avLst/>
          </a:prstGeom>
        </p:spPr>
      </p:pic>
      <p:sp>
        <p:nvSpPr>
          <p:cNvPr id="6" name="文本框 5">
            <a:extLst>
              <a:ext uri="{FF2B5EF4-FFF2-40B4-BE49-F238E27FC236}">
                <a16:creationId xmlns:a16="http://schemas.microsoft.com/office/drawing/2014/main" id="{DF9EF9BD-EA4C-596A-379F-564CB40F8EF2}"/>
              </a:ext>
            </a:extLst>
          </p:cNvPr>
          <p:cNvSpPr txBox="1"/>
          <p:nvPr/>
        </p:nvSpPr>
        <p:spPr>
          <a:xfrm>
            <a:off x="9077562" y="1262282"/>
            <a:ext cx="3105000" cy="1754326"/>
          </a:xfrm>
          <a:prstGeom prst="rect">
            <a:avLst/>
          </a:prstGeom>
          <a:noFill/>
        </p:spPr>
        <p:txBody>
          <a:bodyPr wrap="square">
            <a:spAutoFit/>
          </a:bodyPr>
          <a:lstStyle/>
          <a:p>
            <a:pPr indent="-171450" algn="just"/>
            <a:r>
              <a:rPr lang="zh-CN" altLang="zh-CN" sz="1800" b="1" kern="0" dirty="0">
                <a:effectLst/>
                <a:highlight>
                  <a:srgbClr val="FFFF00"/>
                </a:highlight>
                <a:latin typeface="Times New Roman" panose="02020603050405020304" pitchFamily="18" charset="0"/>
                <a:ea typeface="宋体" panose="02010600030101010101" pitchFamily="2" charset="-122"/>
                <a:cs typeface="Times New Roman" panose="02020603050405020304" pitchFamily="18" charset="0"/>
              </a:rPr>
              <a:t>节点</a:t>
            </a:r>
            <a:r>
              <a:rPr lang="zh-CN" altLang="zh-CN" sz="1800" kern="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是相关异构体的簇（以单细胞类型为</a:t>
            </a:r>
            <a:r>
              <a:rPr lang="en-US" altLang="zh-CN" sz="1800" kern="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x</a:t>
            </a:r>
            <a:r>
              <a:rPr lang="zh-CN" altLang="zh-CN" sz="1800" kern="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，表达量为</a:t>
            </a:r>
            <a:r>
              <a:rPr lang="en-US" altLang="zh-CN" sz="1800" kern="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y</a:t>
            </a:r>
            <a:r>
              <a:rPr lang="zh-CN" altLang="zh-CN" sz="1800" kern="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作图，形状相似的</a:t>
            </a:r>
            <a:r>
              <a:rPr lang="en-US" altLang="zh-CN" sz="1800" kern="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isoform</a:t>
            </a:r>
            <a:r>
              <a:rPr lang="zh-CN" altLang="zh-CN" sz="1800" kern="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sz="1800" b="1" kern="0" dirty="0">
                <a:solidFill>
                  <a:srgbClr val="000000"/>
                </a:solidFill>
                <a:effectLst/>
                <a:highlight>
                  <a:srgbClr val="FFFF00"/>
                </a:highlight>
                <a:latin typeface="Times New Roman" panose="02020603050405020304" pitchFamily="18" charset="0"/>
                <a:ea typeface="宋体" panose="02010600030101010101" pitchFamily="2" charset="-122"/>
                <a:cs typeface="Times New Roman" panose="02020603050405020304" pitchFamily="18" charset="0"/>
              </a:rPr>
              <a:t>边</a:t>
            </a:r>
            <a:r>
              <a:rPr lang="zh-CN" altLang="zh-CN" sz="1800" kern="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代表</a:t>
            </a:r>
            <a:r>
              <a:rPr lang="en-US" altLang="zh-CN" sz="1800" kern="0" dirty="0" err="1">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coDIU</a:t>
            </a:r>
            <a:r>
              <a:rPr lang="zh-CN" altLang="zh-CN" sz="1800" kern="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基因</a:t>
            </a:r>
            <a:r>
              <a:rPr lang="zh-CN" altLang="en-US" sz="1800" kern="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个数</a:t>
            </a:r>
            <a:r>
              <a:rPr lang="zh-CN" altLang="zh-CN" sz="1800" kern="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（即这些两个</a:t>
            </a:r>
            <a:r>
              <a:rPr lang="en-US" altLang="zh-CN" sz="1800" kern="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isoform</a:t>
            </a:r>
            <a:r>
              <a:rPr lang="zh-CN" altLang="zh-CN" sz="1800" kern="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簇一起在多少个基因中表达了）</a:t>
            </a:r>
            <a:endParaRPr lang="zh-CN" altLang="zh-CN" sz="2400" kern="100" dirty="0">
              <a:effectLst/>
              <a:latin typeface="DengXian" panose="02010600030101010101" pitchFamily="2" charset="-122"/>
              <a:ea typeface="DengXian" panose="02010600030101010101" pitchFamily="2" charset="-122"/>
              <a:cs typeface="Times New Roman" panose="02020603050405020304" pitchFamily="18" charset="0"/>
            </a:endParaRPr>
          </a:p>
        </p:txBody>
      </p:sp>
      <p:sp>
        <p:nvSpPr>
          <p:cNvPr id="10" name="矩形 9">
            <a:extLst>
              <a:ext uri="{FF2B5EF4-FFF2-40B4-BE49-F238E27FC236}">
                <a16:creationId xmlns:a16="http://schemas.microsoft.com/office/drawing/2014/main" id="{26C8B691-117A-4A7D-1C40-2D567A9D6D83}"/>
              </a:ext>
            </a:extLst>
          </p:cNvPr>
          <p:cNvSpPr/>
          <p:nvPr/>
        </p:nvSpPr>
        <p:spPr>
          <a:xfrm>
            <a:off x="502276" y="1211988"/>
            <a:ext cx="3696237" cy="1894283"/>
          </a:xfrm>
          <a:prstGeom prst="rect">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dirty="0"/>
          </a:p>
        </p:txBody>
      </p:sp>
      <p:cxnSp>
        <p:nvCxnSpPr>
          <p:cNvPr id="12" name="直线箭头连接符 11">
            <a:extLst>
              <a:ext uri="{FF2B5EF4-FFF2-40B4-BE49-F238E27FC236}">
                <a16:creationId xmlns:a16="http://schemas.microsoft.com/office/drawing/2014/main" id="{B60CEACF-009C-7544-DB29-3994E7E9300C}"/>
              </a:ext>
            </a:extLst>
          </p:cNvPr>
          <p:cNvCxnSpPr>
            <a:cxnSpLocks/>
            <a:stCxn id="10" idx="2"/>
          </p:cNvCxnSpPr>
          <p:nvPr/>
        </p:nvCxnSpPr>
        <p:spPr>
          <a:xfrm>
            <a:off x="2350395" y="3106271"/>
            <a:ext cx="0" cy="48732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18" name="图片 17">
            <a:extLst>
              <a:ext uri="{FF2B5EF4-FFF2-40B4-BE49-F238E27FC236}">
                <a16:creationId xmlns:a16="http://schemas.microsoft.com/office/drawing/2014/main" id="{884CEBAF-4273-575B-C521-AF7B6A44B3E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66288" y="3686657"/>
            <a:ext cx="3096424" cy="1894283"/>
          </a:xfrm>
          <a:prstGeom prst="rect">
            <a:avLst/>
          </a:prstGeom>
        </p:spPr>
      </p:pic>
      <p:pic>
        <p:nvPicPr>
          <p:cNvPr id="21" name="图片 20">
            <a:extLst>
              <a:ext uri="{FF2B5EF4-FFF2-40B4-BE49-F238E27FC236}">
                <a16:creationId xmlns:a16="http://schemas.microsoft.com/office/drawing/2014/main" id="{0D969B6A-678A-4450-26E3-1C5E7E3C49A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15585" y="3419946"/>
            <a:ext cx="4157700" cy="2822577"/>
          </a:xfrm>
          <a:prstGeom prst="rect">
            <a:avLst/>
          </a:prstGeom>
        </p:spPr>
      </p:pic>
      <p:pic>
        <p:nvPicPr>
          <p:cNvPr id="2" name="图片 1">
            <a:extLst>
              <a:ext uri="{FF2B5EF4-FFF2-40B4-BE49-F238E27FC236}">
                <a16:creationId xmlns:a16="http://schemas.microsoft.com/office/drawing/2014/main" id="{AB91FBA2-D565-2DC4-35F6-CB79A40B892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94090" y="3658972"/>
            <a:ext cx="2307067" cy="1687608"/>
          </a:xfrm>
          <a:prstGeom prst="rect">
            <a:avLst/>
          </a:prstGeom>
        </p:spPr>
      </p:pic>
      <p:sp>
        <p:nvSpPr>
          <p:cNvPr id="4" name="文本框 3">
            <a:extLst>
              <a:ext uri="{FF2B5EF4-FFF2-40B4-BE49-F238E27FC236}">
                <a16:creationId xmlns:a16="http://schemas.microsoft.com/office/drawing/2014/main" id="{8D7FBA39-9D04-C843-98EE-B5B0741D47C8}"/>
              </a:ext>
            </a:extLst>
          </p:cNvPr>
          <p:cNvSpPr txBox="1"/>
          <p:nvPr/>
        </p:nvSpPr>
        <p:spPr>
          <a:xfrm>
            <a:off x="502276" y="5451256"/>
            <a:ext cx="1920781" cy="646331"/>
          </a:xfrm>
          <a:prstGeom prst="rect">
            <a:avLst/>
          </a:prstGeom>
          <a:noFill/>
        </p:spPr>
        <p:txBody>
          <a:bodyPr wrap="square" rtlCol="0">
            <a:spAutoFit/>
          </a:bodyPr>
          <a:lstStyle/>
          <a:p>
            <a:r>
              <a:rPr kumimoji="1" lang="en-US" altLang="zh-CN" sz="1200" dirty="0"/>
              <a:t>DIU</a:t>
            </a:r>
            <a:r>
              <a:rPr kumimoji="1" lang="zh-CN" altLang="en-US" sz="1200" dirty="0"/>
              <a:t>基因：对于单个基因，该基因的不同</a:t>
            </a:r>
            <a:r>
              <a:rPr kumimoji="1" lang="en-US" altLang="zh-CN" sz="1200" dirty="0"/>
              <a:t>isoform</a:t>
            </a:r>
            <a:r>
              <a:rPr kumimoji="1" lang="zh-CN" altLang="en-US" sz="1200" dirty="0"/>
              <a:t>被分配到不同簇</a:t>
            </a:r>
          </a:p>
        </p:txBody>
      </p:sp>
      <p:sp>
        <p:nvSpPr>
          <p:cNvPr id="8" name="文本框 7">
            <a:extLst>
              <a:ext uri="{FF2B5EF4-FFF2-40B4-BE49-F238E27FC236}">
                <a16:creationId xmlns:a16="http://schemas.microsoft.com/office/drawing/2014/main" id="{E5BEB9EC-ED36-0A55-5F0E-7CB835CE2346}"/>
              </a:ext>
            </a:extLst>
          </p:cNvPr>
          <p:cNvSpPr txBox="1"/>
          <p:nvPr/>
        </p:nvSpPr>
        <p:spPr>
          <a:xfrm>
            <a:off x="2901157" y="5530530"/>
            <a:ext cx="2863750" cy="461665"/>
          </a:xfrm>
          <a:prstGeom prst="rect">
            <a:avLst/>
          </a:prstGeom>
          <a:noFill/>
        </p:spPr>
        <p:txBody>
          <a:bodyPr wrap="square" rtlCol="0">
            <a:spAutoFit/>
          </a:bodyPr>
          <a:lstStyle/>
          <a:p>
            <a:r>
              <a:rPr kumimoji="1" lang="en-US" altLang="zh-CN" sz="1200" dirty="0"/>
              <a:t>Co-DIU</a:t>
            </a:r>
            <a:r>
              <a:rPr kumimoji="1" lang="zh-CN" altLang="en-US" sz="1200" dirty="0"/>
              <a:t>基因：对于两个基因，该对基因的</a:t>
            </a:r>
            <a:r>
              <a:rPr kumimoji="1" lang="en-US" altLang="zh-CN" sz="1200" dirty="0"/>
              <a:t>isoform</a:t>
            </a:r>
            <a:r>
              <a:rPr kumimoji="1" lang="zh-CN" altLang="en-US" sz="1200" dirty="0"/>
              <a:t>被分配到相同簇</a:t>
            </a:r>
          </a:p>
        </p:txBody>
      </p:sp>
      <p:sp>
        <p:nvSpPr>
          <p:cNvPr id="9" name="灯片编号占位符 8">
            <a:extLst>
              <a:ext uri="{FF2B5EF4-FFF2-40B4-BE49-F238E27FC236}">
                <a16:creationId xmlns:a16="http://schemas.microsoft.com/office/drawing/2014/main" id="{4612A4DC-45CC-BEC5-186F-ABF128A8CD50}"/>
              </a:ext>
            </a:extLst>
          </p:cNvPr>
          <p:cNvSpPr>
            <a:spLocks noGrp="1"/>
          </p:cNvSpPr>
          <p:nvPr>
            <p:ph type="sldNum" sz="quarter" idx="12"/>
          </p:nvPr>
        </p:nvSpPr>
        <p:spPr/>
        <p:txBody>
          <a:bodyPr/>
          <a:lstStyle/>
          <a:p>
            <a:fld id="{C1BC6EB1-3B9C-423A-A463-BABF6B6D69D7}" type="slidenum">
              <a:rPr lang="zh-CN" altLang="en-US" smtClean="0"/>
              <a:t>9</a:t>
            </a:fld>
            <a:endParaRPr lang="zh-CN" altLang="en-US"/>
          </a:p>
        </p:txBody>
      </p:sp>
    </p:spTree>
    <p:extLst>
      <p:ext uri="{BB962C8B-B14F-4D97-AF65-F5344CB8AC3E}">
        <p14:creationId xmlns:p14="http://schemas.microsoft.com/office/powerpoint/2010/main" val="373581700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3000">
        <p15:prstTrans prst="pageCurlDouble"/>
      </p:transition>
    </mc:Choice>
    <mc:Fallback xmlns="">
      <p:transition spd="slow" advTm="3000">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COMMONDATA" val="eyJoZGlkIjoiNGIzYTE3YThlODY0NjAzMDRkYzAzYWMwMzZhNzZhZWMifQ=="/>
</p:tagLst>
</file>

<file path=ppt/theme/theme1.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自定义设计方案">
  <a:themeElements>
    <a:clrScheme name="自定义 100">
      <a:dk1>
        <a:sysClr val="windowText" lastClr="000000"/>
      </a:dk1>
      <a:lt1>
        <a:sysClr val="window" lastClr="FFFFFF"/>
      </a:lt1>
      <a:dk2>
        <a:srgbClr val="44546A"/>
      </a:dk2>
      <a:lt2>
        <a:srgbClr val="E7E6E6"/>
      </a:lt2>
      <a:accent1>
        <a:srgbClr val="591B89"/>
      </a:accent1>
      <a:accent2>
        <a:srgbClr val="EEB51A"/>
      </a:accent2>
      <a:accent3>
        <a:srgbClr val="591B89"/>
      </a:accent3>
      <a:accent4>
        <a:srgbClr val="EEB51A"/>
      </a:accent4>
      <a:accent5>
        <a:srgbClr val="591B89"/>
      </a:accent5>
      <a:accent6>
        <a:srgbClr val="EEB51A"/>
      </a:accent6>
      <a:hlink>
        <a:srgbClr val="591B89"/>
      </a:hlink>
      <a:folHlink>
        <a:srgbClr val="EEB51A"/>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otalTime>6553</TotalTime>
  <Words>6363</Words>
  <Application>Microsoft Macintosh PowerPoint</Application>
  <PresentationFormat>宽屏</PresentationFormat>
  <Paragraphs>226</Paragraphs>
  <Slides>12</Slides>
  <Notes>11</Notes>
  <HiddenSlides>0</HiddenSlides>
  <MMClips>0</MMClips>
  <ScaleCrop>false</ScaleCrop>
  <HeadingPairs>
    <vt:vector size="6" baseType="variant">
      <vt:variant>
        <vt:lpstr>已用的字体</vt:lpstr>
      </vt:variant>
      <vt:variant>
        <vt:i4>15</vt:i4>
      </vt:variant>
      <vt:variant>
        <vt:lpstr>主题</vt:lpstr>
      </vt:variant>
      <vt:variant>
        <vt:i4>2</vt:i4>
      </vt:variant>
      <vt:variant>
        <vt:lpstr>幻灯片标题</vt:lpstr>
      </vt:variant>
      <vt:variant>
        <vt:i4>12</vt:i4>
      </vt:variant>
    </vt:vector>
  </HeadingPairs>
  <TitlesOfParts>
    <vt:vector size="29" baseType="lpstr">
      <vt:lpstr>等线</vt:lpstr>
      <vt:lpstr>等线</vt:lpstr>
      <vt:lpstr>宋体</vt:lpstr>
      <vt:lpstr>微软雅黑</vt:lpstr>
      <vt:lpstr>AdvOT1ef757c0</vt:lpstr>
      <vt:lpstr>AdvOTcb88df00</vt:lpstr>
      <vt:lpstr>AdvOTea1a7398</vt:lpstr>
      <vt:lpstr>new times</vt:lpstr>
      <vt:lpstr>PingFang SC</vt:lpstr>
      <vt:lpstr>Söhne</vt:lpstr>
      <vt:lpstr>Arial</vt:lpstr>
      <vt:lpstr>Calibri</vt:lpstr>
      <vt:lpstr>Calibri Light</vt:lpstr>
      <vt:lpstr>Impact</vt:lpstr>
      <vt:lpstr>Times New Roman</vt:lpstr>
      <vt:lpstr>1_Office 主题​​</vt:lpstr>
      <vt:lpstr>1_自定义设计方案</vt:lpstr>
      <vt:lpstr>acorde unravels functionally interpretable networks of isoform co-usage from single cell data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紫色沉稳简约毕业答辩毕业论文答辩PPT</dc:title>
  <dc:creator>lenovo</dc:creator>
  <cp:lastModifiedBy>佳淑 刘</cp:lastModifiedBy>
  <cp:revision>77</cp:revision>
  <dcterms:created xsi:type="dcterms:W3CDTF">2023-12-05T03:08:32Z</dcterms:created>
  <dcterms:modified xsi:type="dcterms:W3CDTF">2023-12-15T04:06:54Z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2052-6.3.0.8471</vt:lpwstr>
  </property>
  <property fmtid="{D5CDD505-2E9C-101B-9397-08002B2CF9AE}" pid="3" name="ICV">
    <vt:lpwstr>ABCE86F5044B4A99994C54C25BAFF1B1_12</vt:lpwstr>
  </property>
</Properties>
</file>